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8" r:id="rId5"/>
    <p:sldId id="258" r:id="rId6"/>
    <p:sldId id="272" r:id="rId7"/>
    <p:sldId id="263" r:id="rId8"/>
    <p:sldId id="273" r:id="rId9"/>
    <p:sldId id="259" r:id="rId10"/>
    <p:sldId id="260" r:id="rId11"/>
    <p:sldId id="265" r:id="rId12"/>
    <p:sldId id="266" r:id="rId13"/>
    <p:sldId id="267" r:id="rId14"/>
    <p:sldId id="274" r:id="rId15"/>
    <p:sldId id="270" r:id="rId16"/>
    <p:sldId id="275" r:id="rId17"/>
    <p:sldId id="276" r:id="rId18"/>
    <p:sldId id="271" r:id="rId19"/>
    <p:sldId id="277" r:id="rId20"/>
    <p:sldId id="278" r:id="rId21"/>
    <p:sldId id="27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37" autoAdjust="0"/>
    <p:restoredTop sz="94660"/>
  </p:normalViewPr>
  <p:slideViewPr>
    <p:cSldViewPr>
      <p:cViewPr varScale="1">
        <p:scale>
          <a:sx n="42" d="100"/>
          <a:sy n="42" d="100"/>
        </p:scale>
        <p:origin x="-70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54C95B2E-2EE6-4251-ABC9-9750CF67CB31}" type="datetimeFigureOut">
              <a:rPr lang="en-US" smtClean="0"/>
              <a:pPr/>
              <a:t>11/9/2011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4C95B2E-2EE6-4251-ABC9-9750CF67CB31}" type="datetimeFigureOut">
              <a:rPr lang="en-US" smtClean="0"/>
              <a:pPr/>
              <a:t>11/9/2011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4C95B2E-2EE6-4251-ABC9-9750CF67CB31}" type="datetimeFigureOut">
              <a:rPr lang="en-US" smtClean="0"/>
              <a:pPr/>
              <a:t>11/9/2011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4C95B2E-2EE6-4251-ABC9-9750CF67CB31}" type="datetimeFigureOut">
              <a:rPr lang="en-US" smtClean="0"/>
              <a:pPr/>
              <a:t>11/9/2011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C95B2E-2EE6-4251-ABC9-9750CF67CB31}" type="datetimeFigureOut">
              <a:rPr lang="en-US" smtClean="0"/>
              <a:pPr/>
              <a:t>11/9/2011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54C95B2E-2EE6-4251-ABC9-9750CF67CB31}" type="datetimeFigureOut">
              <a:rPr lang="en-US" smtClean="0"/>
              <a:pPr/>
              <a:t>11/9/2011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54C95B2E-2EE6-4251-ABC9-9750CF67CB31}" type="datetimeFigureOut">
              <a:rPr lang="en-US" smtClean="0"/>
              <a:pPr/>
              <a:t>11/9/2011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54C95B2E-2EE6-4251-ABC9-9750CF67CB31}" type="datetimeFigureOut">
              <a:rPr lang="en-US" smtClean="0"/>
              <a:pPr/>
              <a:t>11/9/2011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C95B2E-2EE6-4251-ABC9-9750CF67CB31}" type="datetimeFigureOut">
              <a:rPr lang="en-US" smtClean="0"/>
              <a:pPr/>
              <a:t>11/9/2011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C95B2E-2EE6-4251-ABC9-9750CF67CB31}" type="datetimeFigureOut">
              <a:rPr lang="en-US" smtClean="0"/>
              <a:pPr/>
              <a:t>11/9/2011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C95B2E-2EE6-4251-ABC9-9750CF67CB31}" type="datetimeFigureOut">
              <a:rPr lang="en-US" smtClean="0"/>
              <a:pPr/>
              <a:t>11/9/2011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2D4FEED-11DC-4B0D-A03D-118053FA2650}"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95B2E-2EE6-4251-ABC9-9750CF67CB31}" type="datetimeFigureOut">
              <a:rPr lang="en-US" smtClean="0"/>
              <a:pPr/>
              <a:t>11/9/2011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D4FEED-11DC-4B0D-A03D-118053FA2650}" type="slidenum">
              <a:rPr lang="id-ID" smtClean="0"/>
              <a:pPr/>
              <a:t>‹#›</a:t>
            </a:fld>
            <a:endParaRPr lang="id-ID"/>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47800"/>
            <a:ext cx="8382000" cy="1470025"/>
          </a:xfrm>
        </p:spPr>
        <p:txBody>
          <a:bodyPr>
            <a:noAutofit/>
          </a:bodyPr>
          <a:lstStyle/>
          <a:p>
            <a:r>
              <a:rPr lang="en-US" sz="5400" dirty="0" smtClean="0">
                <a:latin typeface="Broadway" pitchFamily="82" charset="0"/>
              </a:rPr>
              <a:t>Mass Media Role in Developing Character Education: A Debate</a:t>
            </a:r>
            <a:endParaRPr lang="id-ID" sz="5400" dirty="0">
              <a:latin typeface="Broadway" pitchFamily="82" charset="0"/>
            </a:endParaRPr>
          </a:p>
        </p:txBody>
      </p:sp>
      <p:sp>
        <p:nvSpPr>
          <p:cNvPr id="3" name="Subtitle 2"/>
          <p:cNvSpPr>
            <a:spLocks noGrp="1"/>
          </p:cNvSpPr>
          <p:nvPr>
            <p:ph type="subTitle" idx="1"/>
          </p:nvPr>
        </p:nvSpPr>
        <p:spPr>
          <a:xfrm>
            <a:off x="1295400" y="4191000"/>
            <a:ext cx="6400800" cy="1752600"/>
          </a:xfrm>
        </p:spPr>
        <p:txBody>
          <a:bodyPr>
            <a:normAutofit fontScale="92500" lnSpcReduction="20000"/>
          </a:bodyPr>
          <a:lstStyle/>
          <a:p>
            <a:r>
              <a:rPr lang="en-US" dirty="0" smtClean="0"/>
              <a:t>International Conference of Character Education</a:t>
            </a:r>
          </a:p>
          <a:p>
            <a:r>
              <a:rPr lang="en-US" dirty="0" smtClean="0"/>
              <a:t>Yogyakarta State University</a:t>
            </a:r>
          </a:p>
          <a:p>
            <a:r>
              <a:rPr lang="en-US" dirty="0" smtClean="0"/>
              <a:t>2011</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0" y="762000"/>
            <a:ext cx="8229600" cy="5440363"/>
          </a:xfrm>
        </p:spPr>
        <p:txBody>
          <a:bodyPr>
            <a:normAutofit lnSpcReduction="10000"/>
          </a:bodyPr>
          <a:lstStyle/>
          <a:p>
            <a:pPr>
              <a:buNone/>
            </a:pPr>
            <a:r>
              <a:rPr lang="en-US" sz="6600" dirty="0" smtClean="0">
                <a:latin typeface="Broadway" pitchFamily="82" charset="0"/>
              </a:rPr>
              <a:t>	Hypodermic Needle </a:t>
            </a:r>
          </a:p>
          <a:p>
            <a:pPr>
              <a:buNone/>
            </a:pPr>
            <a:r>
              <a:rPr lang="en-US" sz="6600" dirty="0" smtClean="0">
                <a:latin typeface="Broadway" pitchFamily="82" charset="0"/>
              </a:rPr>
              <a:t>	</a:t>
            </a:r>
            <a:r>
              <a:rPr lang="en-US" sz="6600" dirty="0" err="1" smtClean="0">
                <a:latin typeface="Broadway" pitchFamily="82" charset="0"/>
              </a:rPr>
              <a:t>vs</a:t>
            </a:r>
            <a:r>
              <a:rPr lang="en-US" sz="6600" dirty="0" smtClean="0">
                <a:latin typeface="Broadway" pitchFamily="82" charset="0"/>
              </a:rPr>
              <a:t> </a:t>
            </a:r>
          </a:p>
          <a:p>
            <a:pPr>
              <a:buNone/>
            </a:pPr>
            <a:r>
              <a:rPr lang="en-US" sz="6600" dirty="0" smtClean="0">
                <a:latin typeface="Broadway" pitchFamily="82" charset="0"/>
              </a:rPr>
              <a:t>	</a:t>
            </a:r>
            <a:r>
              <a:rPr lang="en-US" sz="6600" dirty="0" smtClean="0">
                <a:latin typeface="Broadway" pitchFamily="82" charset="0"/>
              </a:rPr>
              <a:t>Uses and Gratification</a:t>
            </a:r>
            <a:endParaRPr lang="id-ID" sz="6600" dirty="0">
              <a:latin typeface="Broadway" pitchFamily="8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a:t>De Fleur and Dennis said that mass communication differs from face to face communication and from mediated interpersonal communication not only because it involves more complex media, but also because the audience is large and diverse (De Fleur and Dennis, 1994: 30). </a:t>
            </a: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Media effect perspective emphasize that media have impact on its users</a:t>
            </a:r>
            <a:r>
              <a:rPr lang="en-US" dirty="0" smtClean="0"/>
              <a:t>.</a:t>
            </a:r>
          </a:p>
          <a:p>
            <a:r>
              <a:rPr lang="en-US" dirty="0" smtClean="0"/>
              <a:t> </a:t>
            </a:r>
            <a:r>
              <a:rPr lang="en-US" dirty="0"/>
              <a:t>The first theory presented is </a:t>
            </a:r>
            <a:r>
              <a:rPr lang="en-US" i="1" dirty="0"/>
              <a:t>hypodermic needle or magic bullet theory. </a:t>
            </a:r>
            <a:r>
              <a:rPr lang="en-US" dirty="0"/>
              <a:t>This theory states that media consumption affects everyone, and everyone is affected by media in pretty much the same way (Sparks, 2001 in </a:t>
            </a:r>
            <a:r>
              <a:rPr lang="en-US" dirty="0" err="1"/>
              <a:t>Kirsh</a:t>
            </a:r>
            <a:r>
              <a:rPr lang="en-US" dirty="0"/>
              <a:t>, 2010).</a:t>
            </a:r>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en-US" sz="4000" dirty="0"/>
              <a:t>On the opposite, according to the ‘uses and gratification’ perspectives, enjoyment is the key to understand media consumption. Although the needs of youth are many and varied, multiple “uses” and associated “gratification” of media consumption have been identified. </a:t>
            </a:r>
            <a:r>
              <a:rPr lang="en-US" sz="4000" dirty="0" smtClean="0"/>
              <a:t>(</a:t>
            </a:r>
            <a:r>
              <a:rPr lang="en-US" sz="4000" dirty="0"/>
              <a:t>Sparks, 2001 in </a:t>
            </a:r>
            <a:r>
              <a:rPr lang="en-US" sz="4000" dirty="0" err="1"/>
              <a:t>Kirsh</a:t>
            </a:r>
            <a:r>
              <a:rPr lang="en-US" sz="4000" dirty="0"/>
              <a:t>, 2010). </a:t>
            </a:r>
          </a:p>
          <a:p>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a:xfrm>
            <a:off x="457200" y="838200"/>
            <a:ext cx="8229600" cy="5287963"/>
          </a:xfrm>
        </p:spPr>
        <p:txBody>
          <a:bodyPr>
            <a:normAutofit fontScale="92500"/>
          </a:bodyPr>
          <a:lstStyle/>
          <a:p>
            <a:pPr>
              <a:buNone/>
            </a:pPr>
            <a:r>
              <a:rPr lang="en-US" dirty="0" smtClean="0"/>
              <a:t>	</a:t>
            </a:r>
            <a:r>
              <a:rPr lang="en-US" sz="4800" dirty="0" smtClean="0"/>
              <a:t>Character </a:t>
            </a:r>
            <a:r>
              <a:rPr lang="en-US" sz="4800" dirty="0" smtClean="0"/>
              <a:t>education is functioned to prevent more various social problems among youth. </a:t>
            </a:r>
            <a:endParaRPr lang="en-US" sz="4800" dirty="0" smtClean="0"/>
          </a:p>
          <a:p>
            <a:pPr>
              <a:buNone/>
            </a:pPr>
            <a:r>
              <a:rPr lang="en-US" sz="4800" dirty="0" smtClean="0"/>
              <a:t>	</a:t>
            </a:r>
            <a:r>
              <a:rPr lang="en-US" sz="4800" dirty="0" smtClean="0"/>
              <a:t>Unfortunately</a:t>
            </a:r>
            <a:r>
              <a:rPr lang="en-US" sz="4800" dirty="0" smtClean="0"/>
              <a:t>, as media has been developed, many challenges have to be faced by character education.</a:t>
            </a:r>
            <a:endParaRPr lang="id-ID" sz="4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a:buNone/>
            </a:pPr>
            <a:r>
              <a:rPr lang="en-US" sz="5400" b="1" i="1" dirty="0" smtClean="0"/>
              <a:t>	</a:t>
            </a:r>
            <a:r>
              <a:rPr lang="en-US" sz="5400" b="1" i="1" dirty="0" smtClean="0"/>
              <a:t>Media </a:t>
            </a:r>
            <a:r>
              <a:rPr lang="en-US" sz="5400" b="1" i="1" dirty="0"/>
              <a:t>Literacy: A Key to Break the Debate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sz="4400" dirty="0" smtClean="0"/>
              <a:t>The debate of mass media role in character education development cannot be averted. </a:t>
            </a:r>
            <a:endParaRPr lang="en-US" sz="4400" dirty="0" smtClean="0"/>
          </a:p>
          <a:p>
            <a:r>
              <a:rPr lang="en-US" sz="4400" dirty="0" smtClean="0"/>
              <a:t>All </a:t>
            </a:r>
            <a:r>
              <a:rPr lang="en-US" sz="4400" dirty="0" smtClean="0"/>
              <a:t>needed both for parents and teacher to accomplish character education is to equip the children with literacy on media. </a:t>
            </a:r>
            <a:endParaRPr lang="id-ID" sz="4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sz="4800" i="1" dirty="0" smtClean="0"/>
              <a:t>Media literacy is a set of perspectives that we actively use to expose ourselves to the media to interpret the meaning of the messages we encounter </a:t>
            </a:r>
            <a:r>
              <a:rPr lang="en-US" sz="4800" dirty="0" smtClean="0"/>
              <a:t>(Potter, 2008).</a:t>
            </a:r>
            <a:endParaRPr lang="id-ID" sz="4800" dirty="0" smtClean="0"/>
          </a:p>
          <a:p>
            <a:endParaRPr lang="id-ID"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a:bodyPr>
          <a:lstStyle/>
          <a:p>
            <a:r>
              <a:rPr lang="en-US" sz="4000" dirty="0"/>
              <a:t>On the typology of media literacy, it is said that there are some </a:t>
            </a:r>
            <a:r>
              <a:rPr lang="en-US" sz="4000" dirty="0" smtClean="0"/>
              <a:t>stages:</a:t>
            </a:r>
          </a:p>
          <a:p>
            <a:r>
              <a:rPr lang="en-US" sz="4000" dirty="0" smtClean="0"/>
              <a:t> </a:t>
            </a:r>
            <a:r>
              <a:rPr lang="en-US" sz="4000" dirty="0"/>
              <a:t>acquiring fundamentals things about human, shape, </a:t>
            </a:r>
            <a:r>
              <a:rPr lang="en-US" sz="4000" dirty="0" smtClean="0"/>
              <a:t>color</a:t>
            </a:r>
            <a:r>
              <a:rPr lang="en-US" sz="4000" dirty="0"/>
              <a:t>, </a:t>
            </a:r>
            <a:endParaRPr lang="en-US" sz="4000" dirty="0" smtClean="0"/>
          </a:p>
          <a:p>
            <a:r>
              <a:rPr lang="en-US" sz="4000" dirty="0" smtClean="0"/>
              <a:t>movements </a:t>
            </a:r>
            <a:r>
              <a:rPr lang="en-US" sz="4000" dirty="0"/>
              <a:t>on mass media; </a:t>
            </a:r>
            <a:endParaRPr lang="en-US" sz="4000" dirty="0" smtClean="0"/>
          </a:p>
          <a:p>
            <a:r>
              <a:rPr lang="en-US" sz="4000" dirty="0" smtClean="0"/>
              <a:t>language </a:t>
            </a:r>
            <a:r>
              <a:rPr lang="en-US" sz="4000" dirty="0"/>
              <a:t>acquisition, such as recognize speech and sound, reproduce speech and </a:t>
            </a:r>
            <a:r>
              <a:rPr lang="en-US" sz="4000" dirty="0" smtClean="0"/>
              <a:t>sound;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lnSpcReduction="10000"/>
          </a:bodyPr>
          <a:lstStyle/>
          <a:p>
            <a:r>
              <a:rPr lang="en-US" sz="4000" dirty="0" smtClean="0"/>
              <a:t>narrative acquisition, like develop understanding of differences, fiction or nonfiction; </a:t>
            </a:r>
          </a:p>
          <a:p>
            <a:r>
              <a:rPr lang="en-US" sz="4000" dirty="0" smtClean="0"/>
              <a:t>developing skepticism, discount claims made in ads, sharpen difference between like and dislike;</a:t>
            </a:r>
          </a:p>
          <a:p>
            <a:r>
              <a:rPr lang="en-US" sz="4000" dirty="0" smtClean="0"/>
              <a:t>intensive development; experiential exploring; critical appreciation; and social responsibility (Potter, 2007). </a:t>
            </a:r>
            <a:endParaRPr lang="id-ID" sz="4000" dirty="0" smtClean="0"/>
          </a:p>
          <a:p>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lstStyle/>
          <a:p>
            <a:pPr algn="ctr">
              <a:buNone/>
            </a:pPr>
            <a:r>
              <a:rPr lang="en-US" i="1" dirty="0"/>
              <a:t>	</a:t>
            </a:r>
            <a:r>
              <a:rPr lang="en-US" sz="5400" i="1" dirty="0" smtClean="0"/>
              <a:t>T</a:t>
            </a:r>
            <a:r>
              <a:rPr lang="en-US" sz="5400" i="1" dirty="0" smtClean="0"/>
              <a:t>he </a:t>
            </a:r>
            <a:r>
              <a:rPr lang="en-US" sz="5400" i="1" dirty="0"/>
              <a:t>most influential thing in character education </a:t>
            </a:r>
            <a:r>
              <a:rPr lang="en-US" sz="5400" i="1" dirty="0" smtClean="0"/>
              <a:t>development </a:t>
            </a:r>
            <a:r>
              <a:rPr lang="en-US" sz="5400" i="1" dirty="0"/>
              <a:t>is media</a:t>
            </a:r>
            <a:endParaRPr lang="id-ID" sz="5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hangingPunct="0"/>
            <a:r>
              <a:rPr lang="en-US" sz="4400" i="1" dirty="0" smtClean="0"/>
              <a:t>T</a:t>
            </a:r>
            <a:r>
              <a:rPr lang="en-US" sz="4400" i="1" dirty="0" smtClean="0"/>
              <a:t>he </a:t>
            </a:r>
            <a:r>
              <a:rPr lang="en-US" sz="4400" i="1" dirty="0" smtClean="0"/>
              <a:t>debatable role of media cannot be circumvented. </a:t>
            </a:r>
            <a:endParaRPr lang="en-US" sz="4400" i="1" dirty="0" smtClean="0"/>
          </a:p>
          <a:p>
            <a:pPr hangingPunct="0"/>
            <a:r>
              <a:rPr lang="en-US" sz="4400" i="1" dirty="0" smtClean="0"/>
              <a:t>We have to </a:t>
            </a:r>
            <a:r>
              <a:rPr lang="en-US" sz="4400" i="1" dirty="0" smtClean="0"/>
              <a:t>take advantage of media to develop character education trough media literacy. </a:t>
            </a:r>
            <a:endParaRPr lang="en-US" sz="4400" dirty="0" smtClean="0"/>
          </a:p>
          <a:p>
            <a:pPr hangingPunct="0">
              <a:buNone/>
            </a:pPr>
            <a:endParaRPr lang="en-US" dirty="0" smtClean="0"/>
          </a:p>
          <a:p>
            <a:endParaRPr lang="id-ID"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en-US" sz="4800" dirty="0" smtClean="0"/>
              <a:t>Senator William Fulbright:</a:t>
            </a:r>
          </a:p>
          <a:p>
            <a:pPr>
              <a:buNone/>
            </a:pPr>
            <a:r>
              <a:rPr lang="en-US" sz="4800" dirty="0" smtClean="0"/>
              <a:t>Education is slow moving but powerful impact</a:t>
            </a:r>
          </a:p>
          <a:p>
            <a:pPr>
              <a:buNone/>
            </a:pPr>
            <a:endParaRPr lang="id-ID" sz="4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7.jpg"/>
          <p:cNvPicPr>
            <a:picLocks noChangeAspect="1"/>
          </p:cNvPicPr>
          <p:nvPr/>
        </p:nvPicPr>
        <p:blipFill>
          <a:blip r:embed="rId2"/>
          <a:stretch>
            <a:fillRect/>
          </a:stretch>
        </p:blipFill>
        <p:spPr>
          <a:xfrm>
            <a:off x="7248487" y="1752600"/>
            <a:ext cx="1895513" cy="2527351"/>
          </a:xfrm>
          <a:prstGeom prst="rect">
            <a:avLst/>
          </a:prstGeom>
        </p:spPr>
      </p:pic>
      <p:sp>
        <p:nvSpPr>
          <p:cNvPr id="3" name="Content Placeholder 2"/>
          <p:cNvSpPr>
            <a:spLocks noGrp="1"/>
          </p:cNvSpPr>
          <p:nvPr>
            <p:ph idx="1"/>
          </p:nvPr>
        </p:nvSpPr>
        <p:spPr>
          <a:xfrm>
            <a:off x="457200" y="533400"/>
            <a:ext cx="8229600" cy="5592763"/>
          </a:xfrm>
        </p:spPr>
        <p:txBody>
          <a:bodyPr>
            <a:normAutofit/>
          </a:bodyPr>
          <a:lstStyle/>
          <a:p>
            <a:pPr algn="ctr">
              <a:buNone/>
            </a:pPr>
            <a:r>
              <a:rPr lang="en-US" sz="4400" dirty="0" smtClean="0"/>
              <a:t>(</a:t>
            </a:r>
            <a:r>
              <a:rPr lang="en-US" sz="4400" dirty="0" err="1" smtClean="0"/>
              <a:t>Hancox</a:t>
            </a:r>
            <a:r>
              <a:rPr lang="en-US" sz="4400" dirty="0" smtClean="0"/>
              <a:t> study)</a:t>
            </a:r>
          </a:p>
          <a:p>
            <a:pPr algn="ctr">
              <a:buNone/>
            </a:pPr>
            <a:r>
              <a:rPr lang="en-US" sz="4400" dirty="0" smtClean="0"/>
              <a:t> Children </a:t>
            </a:r>
            <a:r>
              <a:rPr lang="en-US" sz="4400" dirty="0"/>
              <a:t>in 5-15 years old are the most potential target to be affected by media. </a:t>
            </a:r>
            <a:endParaRPr lang="id-ID" sz="4400" dirty="0"/>
          </a:p>
        </p:txBody>
      </p:sp>
      <p:pic>
        <p:nvPicPr>
          <p:cNvPr id="4" name="Picture 3" descr="images2.jpg"/>
          <p:cNvPicPr>
            <a:picLocks noChangeAspect="1"/>
          </p:cNvPicPr>
          <p:nvPr/>
        </p:nvPicPr>
        <p:blipFill>
          <a:blip r:embed="rId3"/>
          <a:stretch>
            <a:fillRect/>
          </a:stretch>
        </p:blipFill>
        <p:spPr>
          <a:xfrm rot="582785">
            <a:off x="4724400" y="4191000"/>
            <a:ext cx="1877030" cy="1819275"/>
          </a:xfrm>
          <a:prstGeom prst="rect">
            <a:avLst/>
          </a:prstGeom>
        </p:spPr>
      </p:pic>
      <p:pic>
        <p:nvPicPr>
          <p:cNvPr id="5" name="Picture 4" descr="3.jpg"/>
          <p:cNvPicPr>
            <a:picLocks noChangeAspect="1"/>
          </p:cNvPicPr>
          <p:nvPr/>
        </p:nvPicPr>
        <p:blipFill>
          <a:blip r:embed="rId4"/>
          <a:stretch>
            <a:fillRect/>
          </a:stretch>
        </p:blipFill>
        <p:spPr>
          <a:xfrm rot="21303245">
            <a:off x="119825" y="3472624"/>
            <a:ext cx="2905125" cy="290512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ak-nonton-tv.jpg"/>
          <p:cNvPicPr>
            <a:picLocks noChangeAspect="1"/>
          </p:cNvPicPr>
          <p:nvPr/>
        </p:nvPicPr>
        <p:blipFill>
          <a:blip r:embed="rId2"/>
          <a:stretch>
            <a:fillRect/>
          </a:stretch>
        </p:blipFill>
        <p:spPr>
          <a:xfrm>
            <a:off x="1" y="-1"/>
            <a:ext cx="9160434" cy="6858001"/>
          </a:xfrm>
          <a:prstGeom prst="rect">
            <a:avLst/>
          </a:prstGeom>
        </p:spPr>
      </p:pic>
      <p:sp>
        <p:nvSpPr>
          <p:cNvPr id="3" name="Content Placeholder 2"/>
          <p:cNvSpPr>
            <a:spLocks noGrp="1"/>
          </p:cNvSpPr>
          <p:nvPr>
            <p:ph idx="1"/>
          </p:nvPr>
        </p:nvSpPr>
        <p:spPr>
          <a:xfrm>
            <a:off x="3505200" y="0"/>
            <a:ext cx="5638800" cy="4191000"/>
          </a:xfrm>
        </p:spPr>
        <p:txBody>
          <a:bodyPr>
            <a:normAutofit fontScale="77500" lnSpcReduction="20000"/>
          </a:bodyPr>
          <a:lstStyle/>
          <a:p>
            <a:pPr algn="ctr">
              <a:buNone/>
            </a:pPr>
            <a:r>
              <a:rPr lang="en-US" sz="4400" dirty="0" smtClean="0"/>
              <a:t>	</a:t>
            </a:r>
            <a:r>
              <a:rPr lang="en-US" sz="5800" b="1" dirty="0" smtClean="0">
                <a:solidFill>
                  <a:schemeClr val="bg1"/>
                </a:solidFill>
                <a:latin typeface="Agency FB" pitchFamily="34" charset="0"/>
              </a:rPr>
              <a:t>For </a:t>
            </a:r>
            <a:r>
              <a:rPr lang="en-US" sz="5800" b="1" dirty="0">
                <a:solidFill>
                  <a:schemeClr val="bg1"/>
                </a:solidFill>
                <a:latin typeface="Agency FB" pitchFamily="34" charset="0"/>
              </a:rPr>
              <a:t>many children, television consumes more time than any other activity except sleep (</a:t>
            </a:r>
            <a:r>
              <a:rPr lang="en-US" sz="5800" b="1" dirty="0" err="1">
                <a:solidFill>
                  <a:schemeClr val="bg1"/>
                </a:solidFill>
                <a:latin typeface="Agency FB" pitchFamily="34" charset="0"/>
              </a:rPr>
              <a:t>Comstok</a:t>
            </a:r>
            <a:r>
              <a:rPr lang="en-US" sz="5800" b="1" dirty="0">
                <a:solidFill>
                  <a:schemeClr val="bg1"/>
                </a:solidFill>
                <a:latin typeface="Agency FB" pitchFamily="34" charset="0"/>
              </a:rPr>
              <a:t> &amp; Paik, 1991 in </a:t>
            </a:r>
            <a:r>
              <a:rPr lang="en-US" sz="5800" b="1" dirty="0" err="1">
                <a:solidFill>
                  <a:schemeClr val="bg1"/>
                </a:solidFill>
                <a:latin typeface="Agency FB" pitchFamily="34" charset="0"/>
              </a:rPr>
              <a:t>Pecora</a:t>
            </a:r>
            <a:r>
              <a:rPr lang="en-US" sz="5800" b="1" dirty="0">
                <a:solidFill>
                  <a:schemeClr val="bg1"/>
                </a:solidFill>
                <a:latin typeface="Agency FB" pitchFamily="34" charset="0"/>
              </a:rPr>
              <a:t>, Murray, and </a:t>
            </a:r>
            <a:r>
              <a:rPr lang="en-US" sz="5800" b="1" dirty="0" err="1">
                <a:solidFill>
                  <a:schemeClr val="bg1"/>
                </a:solidFill>
                <a:latin typeface="Agency FB" pitchFamily="34" charset="0"/>
              </a:rPr>
              <a:t>Wartela</a:t>
            </a:r>
            <a:r>
              <a:rPr lang="en-US" sz="5800" b="1" dirty="0">
                <a:solidFill>
                  <a:schemeClr val="bg1"/>
                </a:solidFill>
                <a:latin typeface="Agency FB" pitchFamily="34" charset="0"/>
              </a:rPr>
              <a:t>, 2007). </a:t>
            </a:r>
            <a:endParaRPr lang="id-ID" sz="5800" b="1" dirty="0">
              <a:solidFill>
                <a:schemeClr val="bg1"/>
              </a:solidFill>
              <a:latin typeface="Agency FB"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4876800" cy="6553200"/>
          </a:xfrm>
        </p:spPr>
        <p:txBody>
          <a:bodyPr>
            <a:normAutofit/>
          </a:bodyPr>
          <a:lstStyle/>
          <a:p>
            <a:pPr>
              <a:buNone/>
            </a:pPr>
            <a:r>
              <a:rPr lang="en-US" i="1" dirty="0" smtClean="0"/>
              <a:t>	</a:t>
            </a:r>
            <a:r>
              <a:rPr lang="en-US" i="1" dirty="0" smtClean="0"/>
              <a:t>Many </a:t>
            </a:r>
            <a:r>
              <a:rPr lang="en-US" i="1" dirty="0"/>
              <a:t>electronic cinemas, reality show, even cartoon programs present sexuality, violence and harshness. </a:t>
            </a:r>
            <a:r>
              <a:rPr lang="en-US" i="1" dirty="0" smtClean="0"/>
              <a:t>Previous research has proved that television influences negative effect, such as some children committed suicide after watch a certain program. </a:t>
            </a:r>
            <a:endParaRPr lang="id-ID" dirty="0"/>
          </a:p>
        </p:txBody>
      </p:sp>
      <p:pic>
        <p:nvPicPr>
          <p:cNvPr id="4" name="Picture 3" descr="cyberkid-edit.jpg"/>
          <p:cNvPicPr>
            <a:picLocks noChangeAspect="1"/>
          </p:cNvPicPr>
          <p:nvPr/>
        </p:nvPicPr>
        <p:blipFill>
          <a:blip r:embed="rId2"/>
          <a:stretch>
            <a:fillRect/>
          </a:stretch>
        </p:blipFill>
        <p:spPr>
          <a:xfrm>
            <a:off x="4343400" y="0"/>
            <a:ext cx="4800600"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ternet_safety.gif"/>
          <p:cNvPicPr>
            <a:picLocks noGrp="1" noChangeAspect="1"/>
          </p:cNvPicPr>
          <p:nvPr>
            <p:ph idx="1"/>
          </p:nvPr>
        </p:nvPicPr>
        <p:blipFill>
          <a:blip r:embed="rId2"/>
          <a:stretch>
            <a:fillRect/>
          </a:stretch>
        </p:blipFill>
        <p:spPr>
          <a:xfrm>
            <a:off x="1" y="0"/>
            <a:ext cx="9144000" cy="6858000"/>
          </a:xfrm>
        </p:spPr>
      </p:pic>
      <p:sp>
        <p:nvSpPr>
          <p:cNvPr id="2" name="Title 1"/>
          <p:cNvSpPr>
            <a:spLocks noGrp="1"/>
          </p:cNvSpPr>
          <p:nvPr>
            <p:ph type="title"/>
          </p:nvPr>
        </p:nvSpPr>
        <p:spPr>
          <a:xfrm rot="20606951">
            <a:off x="0" y="5257800"/>
            <a:ext cx="4953000" cy="1295400"/>
          </a:xfrm>
          <a:solidFill>
            <a:srgbClr val="FF0000"/>
          </a:solidFill>
        </p:spPr>
        <p:txBody>
          <a:bodyPr>
            <a:normAutofit/>
          </a:bodyPr>
          <a:lstStyle/>
          <a:p>
            <a:r>
              <a:rPr lang="en-US" sz="6000" dirty="0" smtClean="0"/>
              <a:t>And….Internet </a:t>
            </a:r>
            <a:endParaRPr lang="id-ID" sz="6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a:buNone/>
            </a:pPr>
            <a:r>
              <a:rPr lang="en-US" dirty="0" smtClean="0"/>
              <a:t>	</a:t>
            </a:r>
            <a:r>
              <a:rPr lang="en-US" sz="4400" dirty="0" smtClean="0"/>
              <a:t>Contemporary</a:t>
            </a:r>
            <a:r>
              <a:rPr lang="en-US" sz="4400" dirty="0"/>
              <a:t>, one of the greatest threats in children appears to be from the internet, with sexual predators lurking in chat rooms meant for children and pornography merely a click away (</a:t>
            </a:r>
            <a:r>
              <a:rPr lang="en-US" sz="4400" dirty="0" err="1"/>
              <a:t>Kirsh</a:t>
            </a:r>
            <a:r>
              <a:rPr lang="en-US" sz="4400" dirty="0"/>
              <a:t>, 2010: 2). </a:t>
            </a:r>
            <a:endParaRPr lang="id-ID" sz="4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Rumah</a:t>
            </a:r>
            <a:r>
              <a:rPr lang="en-US" dirty="0" smtClean="0"/>
              <a:t> </a:t>
            </a:r>
            <a:r>
              <a:rPr lang="en-US" dirty="0" err="1" smtClean="0"/>
              <a:t>Belajar</a:t>
            </a:r>
            <a:r>
              <a:rPr lang="en-US" dirty="0" smtClean="0"/>
              <a:t> </a:t>
            </a:r>
            <a:r>
              <a:rPr lang="en-US" dirty="0" err="1" smtClean="0"/>
              <a:t>Kenjeran</a:t>
            </a:r>
            <a:endParaRPr lang="id-ID" dirty="0"/>
          </a:p>
        </p:txBody>
      </p:sp>
      <p:pic>
        <p:nvPicPr>
          <p:cNvPr id="4" name="Content Placeholder 3" descr="iiii.jpg"/>
          <p:cNvPicPr>
            <a:picLocks noGrp="1" noChangeAspect="1"/>
          </p:cNvPicPr>
          <p:nvPr>
            <p:ph idx="1"/>
          </p:nvPr>
        </p:nvPicPr>
        <p:blipFill>
          <a:blip r:embed="rId2"/>
          <a:stretch>
            <a:fillRect/>
          </a:stretch>
        </p:blipFill>
        <p:spPr>
          <a:xfrm>
            <a:off x="1554691" y="1600200"/>
            <a:ext cx="6034617" cy="4525963"/>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roadway" pitchFamily="82" charset="0"/>
              </a:rPr>
              <a:t>How Media Work</a:t>
            </a:r>
            <a:endParaRPr lang="id-ID" dirty="0">
              <a:latin typeface="Broadway" pitchFamily="82" charset="0"/>
            </a:endParaRPr>
          </a:p>
        </p:txBody>
      </p:sp>
      <p:sp>
        <p:nvSpPr>
          <p:cNvPr id="3" name="Content Placeholder 2"/>
          <p:cNvSpPr>
            <a:spLocks noGrp="1"/>
          </p:cNvSpPr>
          <p:nvPr>
            <p:ph idx="1"/>
          </p:nvPr>
        </p:nvSpPr>
        <p:spPr/>
        <p:txBody>
          <a:bodyPr/>
          <a:lstStyle/>
          <a:p>
            <a:pPr>
              <a:buNone/>
            </a:pPr>
            <a:r>
              <a:rPr lang="en-US" i="1" dirty="0" smtClean="0"/>
              <a:t>	All </a:t>
            </a:r>
            <a:r>
              <a:rPr lang="en-US" i="1" dirty="0"/>
              <a:t>the more various programs in television or radio show an effort of media industries to reach their market </a:t>
            </a:r>
            <a:r>
              <a:rPr lang="en-US" i="1" dirty="0" smtClean="0"/>
              <a:t>entirely</a:t>
            </a:r>
            <a:r>
              <a:rPr lang="en-US" i="1" dirty="0" smtClean="0"/>
              <a:t> </a:t>
            </a:r>
            <a:r>
              <a:rPr lang="en-US" i="1" dirty="0" smtClean="0"/>
              <a:t>(Rating). </a:t>
            </a:r>
          </a:p>
          <a:p>
            <a:pPr>
              <a:buNone/>
            </a:pPr>
            <a:r>
              <a:rPr lang="en-US" i="1" dirty="0" smtClean="0"/>
              <a:t>	</a:t>
            </a:r>
            <a:r>
              <a:rPr lang="en-US" i="1" dirty="0" smtClean="0"/>
              <a:t>To survive </a:t>
            </a:r>
            <a:r>
              <a:rPr lang="en-US" i="1" dirty="0" smtClean="0">
                <a:sym typeface="Wingdings" pitchFamily="2" charset="2"/>
              </a:rPr>
              <a:t> needs budget  produce something fast, interesting, and </a:t>
            </a:r>
            <a:r>
              <a:rPr lang="en-US" sz="4800" b="1" i="1" dirty="0" smtClean="0">
                <a:sym typeface="Wingdings" pitchFamily="2" charset="2"/>
              </a:rPr>
              <a:t>Cheap</a:t>
            </a:r>
            <a:endParaRPr lang="en-US" sz="4800" i="1" dirty="0" smtClean="0"/>
          </a:p>
          <a:p>
            <a:pPr>
              <a:buNone/>
            </a:pPr>
            <a:r>
              <a:rPr lang="en-US" i="1" dirty="0" smtClean="0"/>
              <a:t>	</a:t>
            </a:r>
            <a:r>
              <a:rPr lang="en-US" i="1" dirty="0" smtClean="0"/>
              <a:t>Result </a:t>
            </a:r>
            <a:r>
              <a:rPr lang="en-US" i="1" dirty="0" smtClean="0">
                <a:sym typeface="Wingdings" pitchFamily="2" charset="2"/>
              </a:rPr>
              <a:t> </a:t>
            </a:r>
            <a:r>
              <a:rPr lang="en-US" i="1" dirty="0" smtClean="0"/>
              <a:t>unqualified </a:t>
            </a:r>
            <a:r>
              <a:rPr lang="en-US" i="1" dirty="0"/>
              <a:t>content of programs</a:t>
            </a:r>
            <a:r>
              <a:rPr lang="en-US" i="1" dirty="0" smtClean="0"/>
              <a:t>. </a:t>
            </a:r>
            <a:endParaRPr lang="id-ID"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403</Words>
  <Application>Microsoft Office PowerPoint</Application>
  <PresentationFormat>On-screen Show (4:3)</PresentationFormat>
  <Paragraphs>40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Mass Media Role in Developing Character Education: A Debate</vt:lpstr>
      <vt:lpstr>Slide 2</vt:lpstr>
      <vt:lpstr>Slide 3</vt:lpstr>
      <vt:lpstr>Slide 4</vt:lpstr>
      <vt:lpstr>Slide 5</vt:lpstr>
      <vt:lpstr>And….Internet </vt:lpstr>
      <vt:lpstr>Slide 7</vt:lpstr>
      <vt:lpstr>Rumah Belajar Kenjeran</vt:lpstr>
      <vt:lpstr>How Media Work</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 Media Role in Developing Character Education: A Debate</dc:title>
  <dc:creator>Axioo</dc:creator>
  <cp:lastModifiedBy>Axioo</cp:lastModifiedBy>
  <cp:revision>9</cp:revision>
  <dcterms:created xsi:type="dcterms:W3CDTF">2011-11-08T23:44:23Z</dcterms:created>
  <dcterms:modified xsi:type="dcterms:W3CDTF">2011-11-09T02:01:23Z</dcterms:modified>
</cp:coreProperties>
</file>