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3"/>
  </p:handoutMasterIdLst>
  <p:sldIdLst>
    <p:sldId id="256" r:id="rId2"/>
    <p:sldId id="257" r:id="rId3"/>
    <p:sldId id="258" r:id="rId4"/>
    <p:sldId id="275" r:id="rId5"/>
    <p:sldId id="278" r:id="rId6"/>
    <p:sldId id="276" r:id="rId7"/>
    <p:sldId id="277" r:id="rId8"/>
    <p:sldId id="259" r:id="rId9"/>
    <p:sldId id="268" r:id="rId10"/>
    <p:sldId id="260" r:id="rId11"/>
    <p:sldId id="262" r:id="rId12"/>
    <p:sldId id="263" r:id="rId13"/>
    <p:sldId id="269" r:id="rId14"/>
    <p:sldId id="271" r:id="rId15"/>
    <p:sldId id="272" r:id="rId16"/>
    <p:sldId id="273" r:id="rId17"/>
    <p:sldId id="279" r:id="rId18"/>
    <p:sldId id="280" r:id="rId19"/>
    <p:sldId id="282" r:id="rId20"/>
    <p:sldId id="264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750A"/>
    <a:srgbClr val="E9581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496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3EE78-8593-4E20-89FC-610DE7A19A1A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BCC4B-B999-40CB-A22A-A50708111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" y="0"/>
            <a:ext cx="1385888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1200" b="1">
                <a:solidFill>
                  <a:schemeClr val="bg1"/>
                </a:solidFill>
              </a:rPr>
              <a:t>Elektro UK Petra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 rot="16200000">
            <a:off x="-533400" y="533400"/>
            <a:ext cx="12954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1200" b="1">
                <a:solidFill>
                  <a:schemeClr val="bg1"/>
                </a:solidFill>
              </a:rPr>
              <a:t>Jurusan Teknik </a:t>
            </a:r>
          </a:p>
        </p:txBody>
      </p:sp>
      <p:pic>
        <p:nvPicPr>
          <p:cNvPr id="7" name="Picture 10" descr="petr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688" y="76200"/>
            <a:ext cx="128111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76250"/>
            <a:ext cx="2057400" cy="56499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6250"/>
            <a:ext cx="6019800" cy="56499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4800"/>
            <a:ext cx="7162800" cy="990600"/>
          </a:xfrm>
          <a:prstGeom prst="rect">
            <a:avLst/>
          </a:prstGeom>
          <a:noFill/>
          <a:ln w="63500">
            <a:solidFill>
              <a:srgbClr val="F6750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396875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marL="0" algn="l" defTabSz="914400" rtl="0" eaLnBrk="1" latinLnBrk="0" hangingPunct="1"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 smtClean="0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 smtClean="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52400" y="0"/>
            <a:ext cx="1385888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1200" b="1">
                <a:solidFill>
                  <a:schemeClr val="bg1"/>
                </a:solidFill>
              </a:rPr>
              <a:t>Elektro UK Petra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 rot="16200000">
            <a:off x="-533400" y="533400"/>
            <a:ext cx="12954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1200" b="1">
                <a:solidFill>
                  <a:schemeClr val="bg1"/>
                </a:solidFill>
              </a:rPr>
              <a:t>Jurusan Teknik </a:t>
            </a:r>
          </a:p>
        </p:txBody>
      </p:sp>
      <p:pic>
        <p:nvPicPr>
          <p:cNvPr id="1034" name="Picture 10" descr="petra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938249" y="0"/>
            <a:ext cx="1205751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algn="ctr" defTabSz="914400" rtl="0" eaLnBrk="1" fontAlgn="base" latinLnBrk="0" hangingPunct="1">
        <a:spcBef>
          <a:spcPct val="0"/>
        </a:spcBef>
        <a:spcAft>
          <a:spcPct val="0"/>
        </a:spcAft>
        <a:defRPr lang="en-US" sz="3200" kern="1200" dirty="0" smtClean="0">
          <a:solidFill>
            <a:schemeClr val="tx1"/>
          </a:solidFill>
          <a:latin typeface="Arial Black" pitchFamily="34" charset="0"/>
          <a:ea typeface="+mn-ea"/>
          <a:cs typeface="+mn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upload.wikimedia.org/wikipedia/commons/thumb/9/90/Solar_cell.png/220px-Solar_ce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600200"/>
            <a:ext cx="3657600" cy="327521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1"/>
            <a:ext cx="7543800" cy="144780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Increasing the output of </a:t>
            </a:r>
            <a:r>
              <a:rPr b="1" dirty="0" smtClean="0"/>
              <a:t/>
            </a:r>
            <a:br>
              <a:rPr b="1" dirty="0" smtClean="0"/>
            </a:br>
            <a:r>
              <a:rPr lang="en-US" b="1" dirty="0" smtClean="0"/>
              <a:t>Solar Cell </a:t>
            </a:r>
            <a:br>
              <a:rPr lang="en-US" b="1" dirty="0" smtClean="0"/>
            </a:br>
            <a:r>
              <a:rPr lang="en-US" b="1" dirty="0" smtClean="0"/>
              <a:t>Using Double Reflectors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53000"/>
            <a:ext cx="9144000" cy="1295400"/>
          </a:xfrm>
          <a:solidFill>
            <a:srgbClr val="FFC000"/>
          </a:solidFill>
        </p:spPr>
        <p:txBody>
          <a:bodyPr/>
          <a:lstStyle/>
          <a:p>
            <a:r>
              <a:rPr lang="en-US" b="1" dirty="0" smtClean="0"/>
              <a:t>Domestic Manufacturing: Experience, Challenge, Opportunities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Setting the Angle of Reflectors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Microcontroller ATMega8 is used to generate output signal to trigger the motor driver that moves the motors of the reflectors to position itself in its correct angle.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There are two option of operation being used in this plant.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Open loop system</a:t>
            </a:r>
            <a:r>
              <a:rPr lang="en-US" dirty="0" smtClean="0"/>
              <a:t>, where the angles of the reflectors are calculated based on the input of the date and location of the plant.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Closed loop system</a:t>
            </a:r>
            <a:r>
              <a:rPr lang="en-US" dirty="0" smtClean="0"/>
              <a:t>, where the reflectors are moving, looking for the best angle by itself.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531888" y="5530892"/>
            <a:ext cx="2868912" cy="56510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Real Time Clock (RTC)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164664" y="3605136"/>
            <a:ext cx="1834770" cy="7382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  <a:sym typeface="Symbol" pitchFamily="18" charset="2"/>
              </a:rPr>
              <a:t></a:t>
            </a:r>
            <a:r>
              <a:rPr kumimoji="0" lang="en-US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-Controller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383067" y="3200400"/>
            <a:ext cx="1617933" cy="1449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Output: Angle of Reflectors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781030" y="1752600"/>
            <a:ext cx="3002350" cy="60636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Input Date &amp; Location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13136" y="3505200"/>
            <a:ext cx="1567894" cy="88081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Sensors V</a:t>
            </a:r>
            <a:r>
              <a:rPr kumimoji="0" lang="en-US" sz="24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oc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and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</a:t>
            </a:r>
            <a:r>
              <a:rPr kumimoji="0" lang="en-US" sz="24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sc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33400" y="3468756"/>
            <a:ext cx="1117541" cy="95701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Solar Cell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3" name="AutoShape 9"/>
          <p:cNvCxnSpPr>
            <a:cxnSpLocks noChangeShapeType="1"/>
            <a:stCxn id="1032" idx="3"/>
            <a:endCxn id="1031" idx="1"/>
          </p:cNvCxnSpPr>
          <p:nvPr/>
        </p:nvCxnSpPr>
        <p:spPr bwMode="auto">
          <a:xfrm flipV="1">
            <a:off x="1650941" y="3945609"/>
            <a:ext cx="562195" cy="1656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4" name="AutoShape 10"/>
          <p:cNvCxnSpPr>
            <a:cxnSpLocks noChangeShapeType="1"/>
          </p:cNvCxnSpPr>
          <p:nvPr/>
        </p:nvCxnSpPr>
        <p:spPr bwMode="auto">
          <a:xfrm>
            <a:off x="3764350" y="3972275"/>
            <a:ext cx="400313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>
            <a:off x="6016113" y="3972275"/>
            <a:ext cx="400313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 rot="16200000" flipH="1">
            <a:off x="4301490" y="3006089"/>
            <a:ext cx="1298631" cy="4389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7" name="AutoShape 13"/>
          <p:cNvCxnSpPr>
            <a:cxnSpLocks noChangeShapeType="1"/>
          </p:cNvCxnSpPr>
          <p:nvPr/>
        </p:nvCxnSpPr>
        <p:spPr bwMode="auto">
          <a:xfrm rot="5400000" flipH="1" flipV="1">
            <a:off x="4357059" y="4934952"/>
            <a:ext cx="1187492" cy="4389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Block Diagram of </a:t>
            </a:r>
            <a:br>
              <a:rPr smtClean="0"/>
            </a:br>
            <a:r>
              <a:rPr smtClean="0"/>
              <a:t>the control system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Closed Loop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Sensors pick </a:t>
            </a:r>
            <a:r>
              <a:rPr lang="en-US" dirty="0" smtClean="0"/>
              <a:t>up the value of </a:t>
            </a:r>
            <a:r>
              <a:rPr lang="en-US" b="1" dirty="0" smtClean="0">
                <a:solidFill>
                  <a:srgbClr val="0070C0"/>
                </a:solidFill>
              </a:rPr>
              <a:t>Voc and </a:t>
            </a:r>
            <a:r>
              <a:rPr lang="en-US" b="1" dirty="0" err="1" smtClean="0">
                <a:solidFill>
                  <a:srgbClr val="0070C0"/>
                </a:solidFill>
              </a:rPr>
              <a:t>Isc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Power is calculated using: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209925"/>
            <a:ext cx="4028153" cy="904875"/>
          </a:xfrm>
          <a:prstGeom prst="rect">
            <a:avLst/>
          </a:prstGeom>
          <a:noFill/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4572000"/>
            <a:ext cx="3895535" cy="8382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Circuits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Signal Conditioner for V</a:t>
            </a:r>
            <a:r>
              <a:rPr lang="en-US" baseline="-25000" dirty="0" smtClean="0"/>
              <a:t>oc</a:t>
            </a:r>
            <a:r>
              <a:rPr lang="en-US" dirty="0" smtClean="0"/>
              <a:t> measurement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524000"/>
            <a:ext cx="6934199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Circuits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Signal Conditioner for I</a:t>
            </a:r>
            <a:r>
              <a:rPr lang="en-US" baseline="-25000" dirty="0" smtClean="0"/>
              <a:t>SC</a:t>
            </a:r>
            <a:r>
              <a:rPr lang="en-US" dirty="0" smtClean="0"/>
              <a:t> measurement</a:t>
            </a:r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76400"/>
            <a:ext cx="7162800" cy="365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The Result at 9.00 </a:t>
            </a:r>
            <a:r>
              <a:rPr smtClean="0"/>
              <a:t>am</a:t>
            </a:r>
            <a:br>
              <a:rPr smtClean="0"/>
            </a:br>
            <a:r>
              <a:rPr sz="1800" smtClean="0"/>
              <a:t>(Dec 2009)</a:t>
            </a:r>
            <a:endParaRPr lang="en-US" sz="18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425887"/>
          <a:ext cx="8229599" cy="504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Angle N (</a:t>
                      </a: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Angle S (</a:t>
                      </a: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Temp (°C)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2400" b="1" baseline="-25000">
                          <a:latin typeface="Arial Narrow"/>
                          <a:ea typeface="Times New Roman"/>
                          <a:cs typeface="Times New Roman"/>
                        </a:rPr>
                        <a:t>OC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 (V)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2400" b="1" baseline="-25000">
                          <a:latin typeface="Arial Narrow"/>
                          <a:ea typeface="Times New Roman"/>
                          <a:cs typeface="Times New Roman"/>
                        </a:rPr>
                        <a:t>SC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 (A)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MPP (W)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Sky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20.1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2.26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36.74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20.07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2.38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38.62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20.04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2.45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39.69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20.01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2.45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39.61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19.95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2.45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39.46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19.88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2.45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39.32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19.95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2.66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42.85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20.04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2.92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47.30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19.95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2.52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40.59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19.88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2.52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40.44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 bwMode="auto">
          <a:xfrm>
            <a:off x="6172200" y="51816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04800" y="51816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The Result at 9.00 </a:t>
            </a:r>
            <a:r>
              <a:rPr smtClean="0"/>
              <a:t>am</a:t>
            </a:r>
            <a:br>
              <a:rPr smtClean="0"/>
            </a:br>
            <a:r>
              <a:rPr sz="1800" smtClean="0"/>
              <a:t>(</a:t>
            </a:r>
            <a:r>
              <a:rPr sz="1800"/>
              <a:t>Dec 2009)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4626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Angle N (</a:t>
                      </a: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Angle S (</a:t>
                      </a: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Temp (°C)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2400" b="1" baseline="-25000">
                          <a:latin typeface="Arial Narrow"/>
                          <a:ea typeface="Times New Roman"/>
                          <a:cs typeface="Times New Roman"/>
                        </a:rPr>
                        <a:t>OC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 (V)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2400" b="1" baseline="-25000">
                          <a:latin typeface="Arial Narrow"/>
                          <a:ea typeface="Times New Roman"/>
                          <a:cs typeface="Times New Roman"/>
                        </a:rPr>
                        <a:t>SC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 (A)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MPP (W)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Sky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19.79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2.96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47.24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2.89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45.89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19.67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2.92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46.28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19.64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2.92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46.19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19.67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3.08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48.81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19.51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2.94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46.15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2.85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44.65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19.42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1.69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26.38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1.18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18.18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6172200" y="40386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04800" y="40386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447800" y="40386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The Result at </a:t>
            </a:r>
            <a:r>
              <a:rPr smtClean="0"/>
              <a:t>12.00 am</a:t>
            </a:r>
            <a:br>
              <a:rPr smtClean="0"/>
            </a:br>
            <a:r>
              <a:rPr sz="1800" smtClean="0"/>
              <a:t>(Dec 2009)</a:t>
            </a:r>
            <a:endParaRPr lang="en-US" sz="18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425887"/>
          <a:ext cx="8229599" cy="4773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Angle N (</a:t>
                      </a: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Angle S (</a:t>
                      </a: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Temp (°C)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2400" b="1" baseline="-25000">
                          <a:latin typeface="Arial Narrow"/>
                          <a:ea typeface="Times New Roman"/>
                          <a:cs typeface="Times New Roman"/>
                        </a:rPr>
                        <a:t>OC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 (V)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2400" b="1" baseline="-25000">
                          <a:latin typeface="Arial Narrow"/>
                          <a:ea typeface="Times New Roman"/>
                          <a:cs typeface="Times New Roman"/>
                        </a:rPr>
                        <a:t>SC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 (A)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MPP (W)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Sky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19.73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2.73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43.40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2.78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44.14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19.67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44.38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19.64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2.82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44.61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19.64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44.29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19.64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2.87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45.40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19.76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3.32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52.88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2.96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47.00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19.6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2.89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45.63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19.4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2.8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43.87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 bwMode="auto">
          <a:xfrm>
            <a:off x="6172200" y="45720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04800" y="45720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The Result at </a:t>
            </a:r>
            <a:r>
              <a:rPr smtClean="0"/>
              <a:t>12.00 am</a:t>
            </a:r>
            <a:br>
              <a:rPr smtClean="0"/>
            </a:br>
            <a:r>
              <a:rPr sz="1800" smtClean="0"/>
              <a:t>(</a:t>
            </a:r>
            <a:r>
              <a:rPr sz="1800"/>
              <a:t>Dec 2009)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4380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Angle N (</a:t>
                      </a: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Angle S (</a:t>
                      </a: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Temp (°C)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2400" b="1" baseline="-25000">
                          <a:latin typeface="Arial Narrow"/>
                          <a:ea typeface="Times New Roman"/>
                          <a:cs typeface="Times New Roman"/>
                        </a:rPr>
                        <a:t>OC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 (V)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2400" b="1" baseline="-25000">
                          <a:latin typeface="Arial Narrow"/>
                          <a:ea typeface="Times New Roman"/>
                          <a:cs typeface="Times New Roman"/>
                        </a:rPr>
                        <a:t>SC</a:t>
                      </a: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 (A)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/>
                          <a:ea typeface="Times New Roman"/>
                          <a:cs typeface="Times New Roman"/>
                        </a:rPr>
                        <a:t>MPP (W)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/>
                          <a:ea typeface="Times New Roman"/>
                          <a:cs typeface="Times New Roman"/>
                        </a:rPr>
                        <a:t>Sky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3.13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49.04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3.18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49.83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19.42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49.95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19.42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49.95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3.55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55.62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19.45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3.27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51.14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19.36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3.18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49.44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19.29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2.85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44.17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1.69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25.84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bright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6172200" y="39624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04800" y="39624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447800" y="3962400"/>
            <a:ext cx="1447800" cy="533400"/>
          </a:xfrm>
          <a:prstGeom prst="ellips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Compilation of all</a:t>
            </a:r>
            <a:r>
              <a:rPr smtClean="0"/>
              <a:t> Results</a:t>
            </a:r>
            <a:br>
              <a:rPr smtClean="0"/>
            </a:br>
            <a:r>
              <a:rPr sz="1800" smtClean="0"/>
              <a:t>(</a:t>
            </a:r>
            <a:r>
              <a:rPr sz="1800"/>
              <a:t>Dec 2009)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1"/>
          <a:ext cx="9144000" cy="53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  <a:gridCol w="1524000"/>
              </a:tblGrid>
              <a:tr h="13006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Time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W/O Reflector</a:t>
                      </a:r>
                      <a:endParaRPr lang="en-US" sz="24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MPP (W)</a:t>
                      </a:r>
                      <a:endParaRPr lang="en-US" sz="24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With Reflector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Increase MPP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423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70C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Angle N (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Angle S (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°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MPP (W)</a:t>
                      </a:r>
                      <a:endParaRPr lang="en-US" sz="2400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143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09.00 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36.74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48.81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132.85%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143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10.00 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43.62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60.29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138.22%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143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11.00 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35.41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47.83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135.07%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143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12.00 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43.40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55.62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128.16%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143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13.00 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42.23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49.91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118.19%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143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14.00 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31.18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33.52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107.50%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143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15.00 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21.41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40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22.34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104.34%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143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16.00 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5.53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40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7.03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127.12%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Increasing the output of Solar Cell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Increasing the INTENSITY of Radiation</a:t>
            </a:r>
          </a:p>
          <a:p>
            <a:r>
              <a:rPr lang="en-US" b="1" dirty="0" smtClean="0"/>
              <a:t>Increasing the SURFACE of SOLAR CELL.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5602" name="Picture 2" descr="http://write.less.dk/wp-content/uploads/2011/08/LT_FIG_1_edit_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00400"/>
            <a:ext cx="3810000" cy="3657600"/>
          </a:xfrm>
          <a:prstGeom prst="rect">
            <a:avLst/>
          </a:prstGeom>
          <a:noFill/>
        </p:spPr>
      </p:pic>
      <p:pic>
        <p:nvPicPr>
          <p:cNvPr id="25604" name="Picture 4" descr="http://inhabitat.com/wp-content/blogs.dir/1/files/2010/12/CopperMountai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3319781"/>
            <a:ext cx="5333999" cy="35382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Double reflectors using common mirror as explained in this article has proved that it is able to increase the output of solar cell.</a:t>
            </a:r>
          </a:p>
          <a:p>
            <a:pPr>
              <a:buNone/>
            </a:pPr>
            <a:r>
              <a:rPr lang="en-US" sz="2400" dirty="0" smtClean="0"/>
              <a:t> </a:t>
            </a:r>
          </a:p>
          <a:p>
            <a:r>
              <a:rPr lang="en-US" sz="2400" dirty="0" smtClean="0"/>
              <a:t>This method is relatively cheap and suitable for a country such Indonesia where there is no solar cell factory in the country. Yet the output of a solar cell can be increased by using mirrors.</a:t>
            </a:r>
          </a:p>
          <a:p>
            <a:pPr>
              <a:buNone/>
            </a:pPr>
            <a:r>
              <a:rPr lang="en-US" sz="2400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measurement has neglected the effect of un-equal intensity of radiation on the surface of the solar cell. Because the solar cell is placed fixed horizontally, therefore during the morning and late afternoon the reflected sun-shine won’t fall at the whole surface of the solar cell completely. This phenomena is logically true when we saw the result of measurement.</a:t>
            </a:r>
          </a:p>
          <a:p>
            <a:pPr>
              <a:buNone/>
            </a:pPr>
            <a:r>
              <a:rPr lang="en-US" sz="2400" dirty="0" smtClean="0"/>
              <a:t> </a:t>
            </a:r>
          </a:p>
          <a:p>
            <a:r>
              <a:rPr lang="en-US" sz="2400" dirty="0" smtClean="0"/>
              <a:t>By using this system which </a:t>
            </a:r>
            <a:r>
              <a:rPr lang="en-US" sz="2400" b="1" dirty="0" smtClean="0">
                <a:solidFill>
                  <a:srgbClr val="FF0000"/>
                </a:solidFill>
              </a:rPr>
              <a:t>can be produced locally</a:t>
            </a:r>
            <a:r>
              <a:rPr lang="en-US" sz="2400" dirty="0" smtClean="0"/>
              <a:t>, one can increase the output of solar cell up to 23,93%.</a:t>
            </a:r>
          </a:p>
          <a:p>
            <a:pPr>
              <a:buNone/>
            </a:pPr>
            <a:r>
              <a:rPr lang="en-US" sz="2400" dirty="0" smtClean="0"/>
              <a:t> 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PV with Double Reflectors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105400"/>
            <a:ext cx="3048000" cy="9144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Borrowing the idea of a solar cooker.</a:t>
            </a:r>
          </a:p>
        </p:txBody>
      </p:sp>
      <p:pic>
        <p:nvPicPr>
          <p:cNvPr id="24578" name="Picture 2" descr="http://howtobuildsolarpanelstoday.com/wp-content/uploads/2011/06/Solar-Cook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676400"/>
            <a:ext cx="2895600" cy="2895601"/>
          </a:xfrm>
          <a:prstGeom prst="rect">
            <a:avLst/>
          </a:prstGeom>
          <a:noFill/>
        </p:spPr>
      </p:pic>
      <p:pic>
        <p:nvPicPr>
          <p:cNvPr id="5" name="Content Placeholder 3" descr="Picture 025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 bwMode="auto">
          <a:xfrm>
            <a:off x="3276601" y="1851819"/>
            <a:ext cx="5862108" cy="4396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Picture 006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33399" y="1324240"/>
            <a:ext cx="8001001" cy="53444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/>
              <a:t>Jun</a:t>
            </a:r>
            <a:r>
              <a:rPr smtClean="0"/>
              <a:t>e</a:t>
            </a:r>
            <a:r>
              <a:rPr lang="id-ID" dirty="0" smtClean="0"/>
              <a:t> </a:t>
            </a:r>
            <a:r>
              <a:rPr lang="id-ID" dirty="0"/>
              <a:t>2009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Elektro - UK Petra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7695-1DDF-4B50-9376-87B379117E98}" type="slidenum">
              <a:rPr lang="en-US"/>
              <a:pPr/>
              <a:t>5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sz="4000" smtClean="0"/>
              <a:t>Location of measurement</a:t>
            </a:r>
            <a:endParaRPr lang="en-US" sz="4000" dirty="0"/>
          </a:p>
        </p:txBody>
      </p:sp>
      <p:pic>
        <p:nvPicPr>
          <p:cNvPr id="67588" name="Picture 4" descr="Picture 0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419225"/>
            <a:ext cx="44577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5" descr="Picture 0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286000"/>
            <a:ext cx="44196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smtClean="0"/>
              <a:t>June</a:t>
            </a:r>
            <a:r>
              <a:rPr lang="id-ID" dirty="0" smtClean="0"/>
              <a:t> </a:t>
            </a:r>
            <a:r>
              <a:rPr lang="id-ID" dirty="0"/>
              <a:t>2009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Elektro - UK Petra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1AB-EA44-48C8-98AA-A2B8E3B191AD}" type="slidenum">
              <a:rPr lang="en-US"/>
              <a:pPr/>
              <a:t>6</a:t>
            </a:fld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r>
              <a:rPr lang="en-US"/>
              <a:t>PV Module</a:t>
            </a:r>
          </a:p>
        </p:txBody>
      </p:sp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04800"/>
            <a:ext cx="236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219200"/>
            <a:ext cx="838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smtClean="0"/>
              <a:t>June</a:t>
            </a:r>
            <a:r>
              <a:rPr lang="id-ID" dirty="0" smtClean="0"/>
              <a:t> </a:t>
            </a:r>
            <a:r>
              <a:rPr lang="id-ID" dirty="0"/>
              <a:t>2009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Elektro - UK Petra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CDE7-41A8-4562-A529-22ED05759CE2}" type="slidenum">
              <a:rPr lang="en-US"/>
              <a:pPr/>
              <a:t>7</a:t>
            </a:fld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4525963"/>
          </a:xfrm>
        </p:spPr>
        <p:txBody>
          <a:bodyPr/>
          <a:lstStyle/>
          <a:p>
            <a:r>
              <a:rPr lang="en-US"/>
              <a:t>Fluke 337 True RMS Clamp Meter</a:t>
            </a:r>
          </a:p>
          <a:p>
            <a:r>
              <a:rPr lang="en-US"/>
              <a:t>Fluke 73 Series Multimeter</a:t>
            </a:r>
          </a:p>
          <a:p>
            <a:r>
              <a:rPr lang="en-US"/>
              <a:t>Tang Ampere Kyoritsu Kew Snap 2033</a:t>
            </a:r>
          </a:p>
          <a:p>
            <a:r>
              <a:rPr lang="en-US"/>
              <a:t>Kompas</a:t>
            </a:r>
          </a:p>
          <a:p>
            <a:r>
              <a:rPr lang="en-US"/>
              <a:t>Pengukur Suhu Raytek PM Plus </a:t>
            </a:r>
          </a:p>
        </p:txBody>
      </p:sp>
      <p:pic>
        <p:nvPicPr>
          <p:cNvPr id="70661" name="Picture 5" descr="Termometer suhu (tampak samping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3429000"/>
            <a:ext cx="1828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2" name="Picture 6" descr="Picture 003"/>
          <p:cNvPicPr>
            <a:picLocks noChangeAspect="1" noChangeArrowheads="1"/>
          </p:cNvPicPr>
          <p:nvPr/>
        </p:nvPicPr>
        <p:blipFill>
          <a:blip r:embed="rId3">
            <a:lum bright="20000" contrast="12000"/>
          </a:blip>
          <a:srcRect/>
          <a:stretch>
            <a:fillRect/>
          </a:stretch>
        </p:blipFill>
        <p:spPr bwMode="auto">
          <a:xfrm>
            <a:off x="5105400" y="3352800"/>
            <a:ext cx="1828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3" name="Picture 7" descr="DSC00220"/>
          <p:cNvPicPr>
            <a:picLocks noChangeAspect="1" noChangeArrowheads="1"/>
          </p:cNvPicPr>
          <p:nvPr/>
        </p:nvPicPr>
        <p:blipFill>
          <a:blip r:embed="rId4">
            <a:lum bright="10000" contrast="38000"/>
          </a:blip>
          <a:srcRect/>
          <a:stretch>
            <a:fillRect/>
          </a:stretch>
        </p:blipFill>
        <p:spPr bwMode="auto">
          <a:xfrm>
            <a:off x="3429000" y="3429000"/>
            <a:ext cx="1524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4" name="Picture 8" descr="Fluke (edit)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7400" y="3352800"/>
            <a:ext cx="12668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5" name="Picture 9" descr="Fluke 337 True rms Clamp met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3200400"/>
            <a:ext cx="1600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162800" cy="990600"/>
          </a:xfrm>
        </p:spPr>
        <p:txBody>
          <a:bodyPr/>
          <a:lstStyle/>
          <a:p>
            <a:r>
              <a:rPr lang="en-US" dirty="0" smtClean="0"/>
              <a:t>Angle of Reflectors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371600"/>
            <a:ext cx="6324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3220" y="4114800"/>
            <a:ext cx="2209800" cy="762000"/>
          </a:xfrm>
          <a:prstGeom prst="rect">
            <a:avLst/>
          </a:prstGeom>
          <a:noFill/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56400" y="5334000"/>
            <a:ext cx="2159000" cy="7620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Angle of the sun-shine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4800601"/>
            <a:ext cx="4724400" cy="8382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March 21 &amp; June 21</a:t>
            </a:r>
            <a:endParaRPr lang="en-US" dirty="0"/>
          </a:p>
        </p:txBody>
      </p:sp>
      <p:pic>
        <p:nvPicPr>
          <p:cNvPr id="4" name="Picture 3" descr="D:\Kuliah\Tugas Akhir\6h_files\seasons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28600" y="3930708"/>
            <a:ext cx="3295650" cy="2927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D:\Kuliah\Tugas Akhir\6h_files\earth_sun_angles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1" y="1905000"/>
            <a:ext cx="5791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JTE_UKP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JTE_UKP</Template>
  <TotalTime>627</TotalTime>
  <Words>798</Words>
  <Application>Microsoft Office PowerPoint</Application>
  <PresentationFormat>On-screen Show (4:3)</PresentationFormat>
  <Paragraphs>414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JTE_UKP</vt:lpstr>
      <vt:lpstr>Increasing the output of  Solar Cell  Using Double Reflectors</vt:lpstr>
      <vt:lpstr>Increasing the output of Solar Cell</vt:lpstr>
      <vt:lpstr>PV with Double Reflectors</vt:lpstr>
      <vt:lpstr>Slide 4</vt:lpstr>
      <vt:lpstr>Location of measurement</vt:lpstr>
      <vt:lpstr>Slide 6</vt:lpstr>
      <vt:lpstr>Slide 7</vt:lpstr>
      <vt:lpstr>Angle of Reflectors</vt:lpstr>
      <vt:lpstr>Angle of the sun-shine</vt:lpstr>
      <vt:lpstr>Setting the Angle of Reflectors</vt:lpstr>
      <vt:lpstr>Block Diagram of  the control system</vt:lpstr>
      <vt:lpstr>Closed Loop Operation</vt:lpstr>
      <vt:lpstr>Supporting Circuits</vt:lpstr>
      <vt:lpstr>Supporting Circuits</vt:lpstr>
      <vt:lpstr>The Result at 9.00 am (Dec 2009)</vt:lpstr>
      <vt:lpstr>The Result at 9.00 am (Dec 2009)</vt:lpstr>
      <vt:lpstr>The Result at 12.00 am (Dec 2009)</vt:lpstr>
      <vt:lpstr>The Result at 12.00 am (Dec 2009)</vt:lpstr>
      <vt:lpstr>Compilation of all Results (Dec 2009)</vt:lpstr>
      <vt:lpstr>Conclusion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Increasing the output of Solar Cell Using Double Reflectors </dc:title>
  <dc:creator>Murtiyanto</dc:creator>
  <cp:lastModifiedBy>Murtiyanto</cp:lastModifiedBy>
  <cp:revision>16</cp:revision>
  <dcterms:created xsi:type="dcterms:W3CDTF">2006-08-16T00:00:00Z</dcterms:created>
  <dcterms:modified xsi:type="dcterms:W3CDTF">2011-10-25T01:32:15Z</dcterms:modified>
</cp:coreProperties>
</file>