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5" r:id="rId6"/>
    <p:sldId id="260" r:id="rId7"/>
    <p:sldId id="261" r:id="rId8"/>
    <p:sldId id="266" r:id="rId9"/>
    <p:sldId id="267" r:id="rId10"/>
    <p:sldId id="268" r:id="rId11"/>
    <p:sldId id="269" r:id="rId12"/>
    <p:sldId id="263" r:id="rId13"/>
    <p:sldId id="278" r:id="rId14"/>
    <p:sldId id="270" r:id="rId15"/>
    <p:sldId id="274" r:id="rId16"/>
    <p:sldId id="271" r:id="rId17"/>
    <p:sldId id="272" r:id="rId18"/>
    <p:sldId id="273" r:id="rId19"/>
    <p:sldId id="279" r:id="rId20"/>
    <p:sldId id="280" r:id="rId21"/>
    <p:sldId id="275" r:id="rId22"/>
    <p:sldId id="281" r:id="rId23"/>
    <p:sldId id="276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%20in%20D\Petra%20Univ\Elektro\Murtis%20penelitian%20&amp;%20publikasi\data%20listrik%20gd%20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v>2008</c:v>
          </c:tx>
          <c:cat>
            <c:strRef>
              <c:f>Sheet1!$A$3:$A$14</c:f>
              <c:strCache>
                <c:ptCount val="12"/>
                <c:pt idx="0">
                  <c:v>JANUARI</c:v>
                </c:pt>
                <c:pt idx="1">
                  <c:v>PEBRUARI</c:v>
                </c:pt>
                <c:pt idx="2">
                  <c:v>MARET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JULI</c:v>
                </c:pt>
                <c:pt idx="7">
                  <c:v>AGUSTUS</c:v>
                </c:pt>
                <c:pt idx="8">
                  <c:v>SEPTEMBER</c:v>
                </c:pt>
                <c:pt idx="9">
                  <c:v>OKTOBER</c:v>
                </c:pt>
                <c:pt idx="10">
                  <c:v>NOPEMBER</c:v>
                </c:pt>
                <c:pt idx="11">
                  <c:v>DESEMBER</c:v>
                </c:pt>
              </c:strCache>
            </c:strRef>
          </c:cat>
          <c:val>
            <c:numRef>
              <c:f>Sheet1!$B$3:$B$14</c:f>
              <c:numCache>
                <c:formatCode>_(* #,##0_);_(* \(#,##0\);_(* "-"_);_(@_)</c:formatCode>
                <c:ptCount val="12"/>
                <c:pt idx="0">
                  <c:v>87220</c:v>
                </c:pt>
                <c:pt idx="1">
                  <c:v>119820</c:v>
                </c:pt>
                <c:pt idx="2">
                  <c:v>141520</c:v>
                </c:pt>
                <c:pt idx="3">
                  <c:v>153060</c:v>
                </c:pt>
                <c:pt idx="4">
                  <c:v>162400</c:v>
                </c:pt>
                <c:pt idx="5">
                  <c:v>103520</c:v>
                </c:pt>
                <c:pt idx="6">
                  <c:v>90340</c:v>
                </c:pt>
                <c:pt idx="7">
                  <c:v>142580</c:v>
                </c:pt>
                <c:pt idx="8">
                  <c:v>134800</c:v>
                </c:pt>
                <c:pt idx="9">
                  <c:v>165400</c:v>
                </c:pt>
                <c:pt idx="10">
                  <c:v>163100</c:v>
                </c:pt>
                <c:pt idx="11">
                  <c:v>82900</c:v>
                </c:pt>
              </c:numCache>
            </c:numRef>
          </c:val>
        </c:ser>
        <c:ser>
          <c:idx val="1"/>
          <c:order val="1"/>
          <c:tx>
            <c:v>2009</c:v>
          </c:tx>
          <c:cat>
            <c:strRef>
              <c:f>Sheet1!$A$3:$A$14</c:f>
              <c:strCache>
                <c:ptCount val="12"/>
                <c:pt idx="0">
                  <c:v>JANUARI</c:v>
                </c:pt>
                <c:pt idx="1">
                  <c:v>PEBRUARI</c:v>
                </c:pt>
                <c:pt idx="2">
                  <c:v>MARET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JULI</c:v>
                </c:pt>
                <c:pt idx="7">
                  <c:v>AGUSTUS</c:v>
                </c:pt>
                <c:pt idx="8">
                  <c:v>SEPTEMBER</c:v>
                </c:pt>
                <c:pt idx="9">
                  <c:v>OKTOBER</c:v>
                </c:pt>
                <c:pt idx="10">
                  <c:v>NOPEMBER</c:v>
                </c:pt>
                <c:pt idx="11">
                  <c:v>DESEMBER</c:v>
                </c:pt>
              </c:strCache>
            </c:strRef>
          </c:cat>
          <c:val>
            <c:numRef>
              <c:f>Sheet1!$C$3:$C$14</c:f>
              <c:numCache>
                <c:formatCode>_(* #,##0_);_(* \(#,##0\);_(* "-"_);_(@_)</c:formatCode>
                <c:ptCount val="12"/>
                <c:pt idx="0">
                  <c:v>80820</c:v>
                </c:pt>
                <c:pt idx="1">
                  <c:v>120860</c:v>
                </c:pt>
                <c:pt idx="2">
                  <c:v>152500</c:v>
                </c:pt>
                <c:pt idx="3">
                  <c:v>144820</c:v>
                </c:pt>
                <c:pt idx="4">
                  <c:v>147580</c:v>
                </c:pt>
                <c:pt idx="5">
                  <c:v>104720</c:v>
                </c:pt>
                <c:pt idx="6">
                  <c:v>97520</c:v>
                </c:pt>
                <c:pt idx="7">
                  <c:v>142440</c:v>
                </c:pt>
                <c:pt idx="8">
                  <c:v>96960</c:v>
                </c:pt>
                <c:pt idx="9" formatCode="#,##0">
                  <c:v>218940</c:v>
                </c:pt>
                <c:pt idx="10" formatCode="#,##0">
                  <c:v>162960</c:v>
                </c:pt>
                <c:pt idx="11">
                  <c:v>86580</c:v>
                </c:pt>
              </c:numCache>
            </c:numRef>
          </c:val>
        </c:ser>
        <c:ser>
          <c:idx val="2"/>
          <c:order val="2"/>
          <c:tx>
            <c:v>2010</c:v>
          </c:tx>
          <c:cat>
            <c:strRef>
              <c:f>Sheet1!$A$3:$A$14</c:f>
              <c:strCache>
                <c:ptCount val="12"/>
                <c:pt idx="0">
                  <c:v>JANUARI</c:v>
                </c:pt>
                <c:pt idx="1">
                  <c:v>PEBRUARI</c:v>
                </c:pt>
                <c:pt idx="2">
                  <c:v>MARET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JULI</c:v>
                </c:pt>
                <c:pt idx="7">
                  <c:v>AGUSTUS</c:v>
                </c:pt>
                <c:pt idx="8">
                  <c:v>SEPTEMBER</c:v>
                </c:pt>
                <c:pt idx="9">
                  <c:v>OKTOBER</c:v>
                </c:pt>
                <c:pt idx="10">
                  <c:v>NOPEMBER</c:v>
                </c:pt>
                <c:pt idx="11">
                  <c:v>DESEMBER</c:v>
                </c:pt>
              </c:strCache>
            </c:strRef>
          </c:cat>
          <c:val>
            <c:numRef>
              <c:f>Sheet1!$D$3:$D$14</c:f>
              <c:numCache>
                <c:formatCode>_(* #,##0_);_(* \(#,##0\);_(* "-"_);_(@_)</c:formatCode>
                <c:ptCount val="12"/>
                <c:pt idx="0">
                  <c:v>89220</c:v>
                </c:pt>
                <c:pt idx="1">
                  <c:v>86580</c:v>
                </c:pt>
                <c:pt idx="2">
                  <c:v>193880</c:v>
                </c:pt>
                <c:pt idx="3">
                  <c:v>161740</c:v>
                </c:pt>
                <c:pt idx="4">
                  <c:v>142160</c:v>
                </c:pt>
                <c:pt idx="5">
                  <c:v>107100</c:v>
                </c:pt>
                <c:pt idx="6">
                  <c:v>98640</c:v>
                </c:pt>
                <c:pt idx="7">
                  <c:v>147100</c:v>
                </c:pt>
                <c:pt idx="8">
                  <c:v>147660</c:v>
                </c:pt>
                <c:pt idx="9">
                  <c:v>153720</c:v>
                </c:pt>
                <c:pt idx="10">
                  <c:v>150960</c:v>
                </c:pt>
                <c:pt idx="11" formatCode="#,##0">
                  <c:v>81640</c:v>
                </c:pt>
              </c:numCache>
            </c:numRef>
          </c:val>
        </c:ser>
        <c:ser>
          <c:idx val="3"/>
          <c:order val="3"/>
          <c:tx>
            <c:v>2011</c:v>
          </c:tx>
          <c:cat>
            <c:strRef>
              <c:f>Sheet1!$A$3:$A$14</c:f>
              <c:strCache>
                <c:ptCount val="12"/>
                <c:pt idx="0">
                  <c:v>JANUARI</c:v>
                </c:pt>
                <c:pt idx="1">
                  <c:v>PEBRUARI</c:v>
                </c:pt>
                <c:pt idx="2">
                  <c:v>MARET</c:v>
                </c:pt>
                <c:pt idx="3">
                  <c:v>APRIL</c:v>
                </c:pt>
                <c:pt idx="4">
                  <c:v>MEI</c:v>
                </c:pt>
                <c:pt idx="5">
                  <c:v>JUNI</c:v>
                </c:pt>
                <c:pt idx="6">
                  <c:v>JULI</c:v>
                </c:pt>
                <c:pt idx="7">
                  <c:v>AGUSTUS</c:v>
                </c:pt>
                <c:pt idx="8">
                  <c:v>SEPTEMBER</c:v>
                </c:pt>
                <c:pt idx="9">
                  <c:v>OKTOBER</c:v>
                </c:pt>
                <c:pt idx="10">
                  <c:v>NOPEMBER</c:v>
                </c:pt>
                <c:pt idx="11">
                  <c:v>DESEMBER</c:v>
                </c:pt>
              </c:strCache>
            </c:strRef>
          </c:cat>
          <c:val>
            <c:numRef>
              <c:f>Sheet1!$E$3:$E$14</c:f>
              <c:numCache>
                <c:formatCode>#,##0</c:formatCode>
                <c:ptCount val="12"/>
                <c:pt idx="0">
                  <c:v>80820</c:v>
                </c:pt>
                <c:pt idx="1">
                  <c:v>122900</c:v>
                </c:pt>
                <c:pt idx="2">
                  <c:v>147300</c:v>
                </c:pt>
                <c:pt idx="3">
                  <c:v>136180</c:v>
                </c:pt>
                <c:pt idx="4">
                  <c:v>151140</c:v>
                </c:pt>
                <c:pt idx="5">
                  <c:v>84000</c:v>
                </c:pt>
                <c:pt idx="6">
                  <c:v>99900</c:v>
                </c:pt>
              </c:numCache>
            </c:numRef>
          </c:val>
        </c:ser>
        <c:axId val="84268928"/>
        <c:axId val="84270464"/>
      </c:barChart>
      <c:catAx>
        <c:axId val="84268928"/>
        <c:scaling>
          <c:orientation val="minMax"/>
        </c:scaling>
        <c:axPos val="b"/>
        <c:tickLblPos val="nextTo"/>
        <c:crossAx val="84270464"/>
        <c:crosses val="autoZero"/>
        <c:auto val="1"/>
        <c:lblAlgn val="ctr"/>
        <c:lblOffset val="100"/>
      </c:catAx>
      <c:valAx>
        <c:axId val="84270464"/>
        <c:scaling>
          <c:orientation val="minMax"/>
        </c:scaling>
        <c:axPos val="l"/>
        <c:majorGridlines/>
        <c:numFmt formatCode="_(* #,##0_);_(* \(#,##0\);_(* &quot;-&quot;_);_(@_)" sourceLinked="1"/>
        <c:tickLblPos val="nextTo"/>
        <c:crossAx val="84268928"/>
        <c:crosses val="autoZero"/>
        <c:crossBetween val="between"/>
      </c:valAx>
    </c:plotArea>
    <c:legend>
      <c:legendPos val="r"/>
      <c:layout/>
    </c:legend>
    <c:plotVisOnly val="1"/>
  </c:chart>
  <c:spPr>
    <a:solidFill>
      <a:srgbClr val="FFFF99"/>
    </a:solidFill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" y="0"/>
            <a:ext cx="1385888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1200" b="1">
                <a:solidFill>
                  <a:schemeClr val="bg1"/>
                </a:solidFill>
              </a:rPr>
              <a:t>Elektro UK Petra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 rot="16200000">
            <a:off x="-533400" y="533400"/>
            <a:ext cx="1295400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1200" b="1">
                <a:solidFill>
                  <a:schemeClr val="bg1"/>
                </a:solidFill>
              </a:rPr>
              <a:t>Jurusan Teknik </a:t>
            </a:r>
          </a:p>
        </p:txBody>
      </p:sp>
      <p:pic>
        <p:nvPicPr>
          <p:cNvPr id="7" name="Picture 10" descr="petra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6688" y="76200"/>
            <a:ext cx="128111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76250"/>
            <a:ext cx="2057400" cy="56499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76250"/>
            <a:ext cx="6019800" cy="56499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1663" y="476250"/>
            <a:ext cx="6994525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1" smtClean="0"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 smtClean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 smtClean="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52400" y="0"/>
            <a:ext cx="1385888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1200" b="1">
                <a:solidFill>
                  <a:schemeClr val="bg1"/>
                </a:solidFill>
              </a:rPr>
              <a:t>Elektro UK Petra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 rot="16200000">
            <a:off x="-533400" y="533400"/>
            <a:ext cx="1295400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1200" b="1">
                <a:solidFill>
                  <a:schemeClr val="bg1"/>
                </a:solidFill>
              </a:rPr>
              <a:t>Jurusan Teknik </a:t>
            </a:r>
          </a:p>
        </p:txBody>
      </p:sp>
      <p:pic>
        <p:nvPicPr>
          <p:cNvPr id="1034" name="Picture 10" descr="petra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786688" y="76200"/>
            <a:ext cx="128111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mahjoglo.com/wp-content/uploads/2011/12/rumah-joglo-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Solar Passive </a:t>
            </a:r>
            <a:br>
              <a:rPr lang="en-US" dirty="0" smtClean="0"/>
            </a:b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/>
              <a:t>Energy Efficient Building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Good Practices </a:t>
            </a:r>
          </a:p>
          <a:p>
            <a:r>
              <a:rPr lang="en-US" dirty="0" smtClean="0"/>
              <a:t>From Petra Christian University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Industrial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 descr="http://t0.gstatic.com/images?q=tbn:ANd9GcSjOTa3Tc98loDXvulL108MTE_FKLTU0ROu2SDcFPMQ5V3Sliz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0"/>
            <a:ext cx="2895600" cy="2895600"/>
          </a:xfrm>
          <a:prstGeom prst="rect">
            <a:avLst/>
          </a:prstGeom>
          <a:noFill/>
        </p:spPr>
      </p:pic>
      <p:pic>
        <p:nvPicPr>
          <p:cNvPr id="24580" name="Picture 4" descr="http://t1.gstatic.com/images?q=tbn:ANd9GcSwK7is2oUSxISGB9iiT7YDnm6GyffY7sLwNG6rTdmxjkoDPgI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1334730"/>
            <a:ext cx="5105400" cy="54583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791200"/>
            <a:ext cx="8229600" cy="1066800"/>
          </a:xfrm>
        </p:spPr>
        <p:txBody>
          <a:bodyPr/>
          <a:lstStyle/>
          <a:p>
            <a:r>
              <a:rPr lang="en-US" dirty="0" smtClean="0"/>
              <a:t>Building Automation System.</a:t>
            </a:r>
            <a:endParaRPr lang="en-US" dirty="0"/>
          </a:p>
        </p:txBody>
      </p:sp>
      <p:pic>
        <p:nvPicPr>
          <p:cNvPr id="25602" name="Picture 2" descr="http://www.industry.siemens.co.uk/buildingtechnologies/UK/en/PublishingImages/building-automation-desigo-gros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47800"/>
            <a:ext cx="7298525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method of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400"/>
          </a:xfrm>
        </p:spPr>
        <p:txBody>
          <a:bodyPr/>
          <a:lstStyle/>
          <a:p>
            <a:r>
              <a:rPr lang="en-US" dirty="0" smtClean="0"/>
              <a:t>Passive Environmental Control</a:t>
            </a:r>
          </a:p>
          <a:p>
            <a:pPr>
              <a:buNone/>
            </a:pPr>
            <a:r>
              <a:rPr lang="en-US" sz="2400" dirty="0" smtClean="0"/>
              <a:t>	A design of utilizing the local climate controlled by building elements (roof, wall, floors, etc) without the help of electricity </a:t>
            </a:r>
          </a:p>
          <a:p>
            <a:r>
              <a:rPr lang="en-US" dirty="0" smtClean="0"/>
              <a:t>Active Environmental Control</a:t>
            </a:r>
          </a:p>
          <a:p>
            <a:r>
              <a:rPr lang="en-US" sz="2400" dirty="0" smtClean="0"/>
              <a:t>A design that using technology and electrical instruments to achieve the thermal and visual comfort</a:t>
            </a:r>
          </a:p>
          <a:p>
            <a:r>
              <a:rPr lang="en-US" dirty="0" smtClean="0"/>
              <a:t>Hybrid Environmental Control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5657671"/>
            <a:ext cx="9144000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</a:rPr>
              <a:t>First priority: Passive control, </a:t>
            </a:r>
          </a:p>
          <a:p>
            <a:pPr algn="ctr"/>
            <a:r>
              <a:rPr lang="en-US" sz="3600" dirty="0" smtClean="0">
                <a:solidFill>
                  <a:srgbClr val="0070C0"/>
                </a:solidFill>
              </a:rPr>
              <a:t>then hybrid and active control.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6994525" cy="884238"/>
          </a:xfrm>
        </p:spPr>
        <p:txBody>
          <a:bodyPr/>
          <a:lstStyle/>
          <a:p>
            <a:r>
              <a:rPr lang="en-US" sz="3600" dirty="0" smtClean="0"/>
              <a:t>Good Practices from </a:t>
            </a:r>
            <a:br>
              <a:rPr lang="en-US" sz="3600" dirty="0" smtClean="0"/>
            </a:br>
            <a:r>
              <a:rPr lang="en-US" sz="3600" dirty="0" smtClean="0"/>
              <a:t>Petra Christian University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3796" name="Picture 4" descr="http://t1.gstatic.com/images?q=tbn:ANd9GcSWu9CW7_05XsB52sP0lI-Eo7BFfb4ztFSnQ5jddCs-SHUhbxOswg"/>
          <p:cNvPicPr>
            <a:picLocks noChangeAspect="1" noChangeArrowheads="1"/>
          </p:cNvPicPr>
          <p:nvPr/>
        </p:nvPicPr>
        <p:blipFill>
          <a:blip r:embed="rId2"/>
          <a:srcRect b="3996"/>
          <a:stretch>
            <a:fillRect/>
          </a:stretch>
        </p:blipFill>
        <p:spPr bwMode="auto">
          <a:xfrm>
            <a:off x="304800" y="1488040"/>
            <a:ext cx="7467600" cy="53699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 - 1</a:t>
            </a:r>
            <a:endParaRPr lang="en-US" dirty="0"/>
          </a:p>
        </p:txBody>
      </p:sp>
      <p:pic>
        <p:nvPicPr>
          <p:cNvPr id="4" name="Content Placeholder 3" descr="Energy Efficient Building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 rot="5400000">
            <a:off x="2045365" y="-543427"/>
            <a:ext cx="5053270" cy="9144000"/>
          </a:xfrm>
        </p:spPr>
      </p:pic>
      <p:sp>
        <p:nvSpPr>
          <p:cNvPr id="5" name="TextBox 4"/>
          <p:cNvSpPr txBox="1"/>
          <p:nvPr/>
        </p:nvSpPr>
        <p:spPr>
          <a:xfrm>
            <a:off x="685800" y="5257800"/>
            <a:ext cx="2514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EEI = 144 KWh/m</a:t>
            </a:r>
            <a:r>
              <a:rPr lang="en-US" baseline="30000" dirty="0" smtClean="0"/>
              <a:t>2</a:t>
            </a:r>
            <a:r>
              <a:rPr lang="en-US" dirty="0" smtClean="0"/>
              <a:t>/yr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57600" y="1981200"/>
            <a:ext cx="2514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EEI = 88 KWh/m</a:t>
            </a:r>
            <a:r>
              <a:rPr lang="en-US" baseline="30000" dirty="0" smtClean="0"/>
              <a:t>2</a:t>
            </a:r>
            <a:r>
              <a:rPr lang="en-US" dirty="0" smtClean="0"/>
              <a:t>/yr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09800" y="6488668"/>
            <a:ext cx="51054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Minimum </a:t>
            </a:r>
            <a:r>
              <a:rPr lang="en-US" dirty="0" err="1" smtClean="0"/>
              <a:t>Natioan</a:t>
            </a:r>
            <a:r>
              <a:rPr lang="en-US" dirty="0" smtClean="0"/>
              <a:t> EEI = 200 KWh/m</a:t>
            </a:r>
            <a:r>
              <a:rPr lang="en-US" baseline="30000" dirty="0" smtClean="0"/>
              <a:t>2</a:t>
            </a:r>
            <a:r>
              <a:rPr lang="en-US" dirty="0" smtClean="0"/>
              <a:t>/yr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 of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Orientation of building</a:t>
            </a:r>
          </a:p>
          <a:p>
            <a:r>
              <a:rPr lang="en-US" dirty="0" smtClean="0"/>
              <a:t>Layout of rooms</a:t>
            </a:r>
          </a:p>
          <a:p>
            <a:r>
              <a:rPr lang="en-US" dirty="0" smtClean="0"/>
              <a:t>Wall Windows ratio</a:t>
            </a:r>
          </a:p>
          <a:p>
            <a:r>
              <a:rPr lang="en-US" dirty="0" smtClean="0"/>
              <a:t>Material for building’s envelope.</a:t>
            </a:r>
          </a:p>
          <a:p>
            <a:r>
              <a:rPr lang="en-US" dirty="0" smtClean="0"/>
              <a:t>Energy saving equipments (Air Con and Lamps)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 - 2</a:t>
            </a:r>
            <a:endParaRPr lang="en-US" dirty="0"/>
          </a:p>
        </p:txBody>
      </p:sp>
      <p:pic>
        <p:nvPicPr>
          <p:cNvPr id="4" name="Content Placeholder 3" descr="IMAG0300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52401" y="1524000"/>
            <a:ext cx="4038600" cy="2418174"/>
          </a:xfrm>
        </p:spPr>
      </p:pic>
      <p:pic>
        <p:nvPicPr>
          <p:cNvPr id="5" name="Picture 4" descr="IMAG0294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152400" y="3962399"/>
            <a:ext cx="3581400" cy="2754923"/>
          </a:xfrm>
          <a:prstGeom prst="rect">
            <a:avLst/>
          </a:prstGeom>
        </p:spPr>
      </p:pic>
      <p:pic>
        <p:nvPicPr>
          <p:cNvPr id="6" name="Picture 5" descr="IMAG0297.jp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4225722" y="1905000"/>
            <a:ext cx="4918278" cy="410915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significant result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0" y="1447800"/>
          <a:ext cx="9144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behavior.</a:t>
            </a:r>
            <a:br>
              <a:rPr lang="en-US" dirty="0" smtClean="0"/>
            </a:br>
            <a:r>
              <a:rPr lang="en-US" dirty="0" smtClean="0"/>
              <a:t>Lecturer “forgets” to bring their card. </a:t>
            </a:r>
            <a:br>
              <a:rPr lang="en-US" dirty="0" smtClean="0"/>
            </a:br>
            <a:r>
              <a:rPr lang="en-US" dirty="0" smtClean="0"/>
              <a:t>[now it is changed with finger ID]</a:t>
            </a:r>
          </a:p>
          <a:p>
            <a:r>
              <a:rPr lang="en-US" dirty="0" smtClean="0"/>
              <a:t>Classroom occupancy is already high.</a:t>
            </a:r>
          </a:p>
          <a:p>
            <a:r>
              <a:rPr lang="en-US" dirty="0" smtClean="0"/>
              <a:t>There are other loads that are more significant than AC and lamps in the class rooms.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Practice - 3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47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House</a:t>
                      </a:r>
                      <a:endParaRPr lang="en-US" sz="32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Lux</a:t>
                      </a:r>
                      <a:endParaRPr lang="en-US" sz="32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Porch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Living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Room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120 - 250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Dining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Room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120 - 250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Working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Room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120 - 250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Bed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Room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120 - 250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Bath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Room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Kitchen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en-US" sz="3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Garage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en-U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Outline of Presentation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Why Energy Efficient in Buildings?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Evolution of Energy Efficient in Buildings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Examples of Energy Efficient Buildings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Conclusion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Practice - 3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85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Rooms</a:t>
                      </a:r>
                      <a:r>
                        <a:rPr lang="en-US" sz="3600" baseline="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in school</a:t>
                      </a:r>
                      <a:endParaRPr lang="en-US" sz="3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Lux</a:t>
                      </a:r>
                      <a:endParaRPr lang="en-US" sz="36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Class</a:t>
                      </a:r>
                      <a:r>
                        <a:rPr lang="en-US" sz="36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Room</a:t>
                      </a:r>
                      <a:endParaRPr lang="en-US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en-US" sz="3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Library</a:t>
                      </a:r>
                      <a:endParaRPr lang="en-US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en-US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Laboratory</a:t>
                      </a:r>
                      <a:endParaRPr lang="en-US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500</a:t>
                      </a:r>
                      <a:endParaRPr lang="en-US" sz="3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Drawing</a:t>
                      </a:r>
                      <a:r>
                        <a:rPr lang="en-US" sz="36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Room</a:t>
                      </a:r>
                      <a:endParaRPr lang="en-US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750</a:t>
                      </a:r>
                      <a:endParaRPr lang="en-US" sz="3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Canteen</a:t>
                      </a:r>
                      <a:endParaRPr lang="en-US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en-US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Practice - 3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096000" y="1905000"/>
            <a:ext cx="2590800" cy="42211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Smart Lamp</a:t>
            </a:r>
          </a:p>
          <a:p>
            <a:r>
              <a:rPr lang="en-US" dirty="0" smtClean="0"/>
              <a:t>Solar Cell for light sensor</a:t>
            </a:r>
          </a:p>
          <a:p>
            <a:r>
              <a:rPr lang="en-US" dirty="0" smtClean="0"/>
              <a:t>LED</a:t>
            </a:r>
          </a:p>
          <a:p>
            <a:r>
              <a:rPr lang="en-US" dirty="0" smtClean="0"/>
              <a:t>PWM </a:t>
            </a:r>
            <a:br>
              <a:rPr lang="en-US" dirty="0" smtClean="0"/>
            </a:br>
            <a:r>
              <a:rPr lang="en-US" dirty="0" smtClean="0"/>
              <a:t>[7.8 KHz]</a:t>
            </a:r>
          </a:p>
          <a:p>
            <a:r>
              <a:rPr lang="en-US" dirty="0" smtClean="0"/>
              <a:t>ATMega8</a:t>
            </a:r>
            <a:endParaRPr lang="en-US" dirty="0"/>
          </a:p>
        </p:txBody>
      </p:sp>
      <p:pic>
        <p:nvPicPr>
          <p:cNvPr id="4" name="Picture 3" descr="F:\Tommy\LAPORAN TA\FOTO ALAT TA\IMG_128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5638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s.123rf.com/400wm/400/400/badboo/badboo1102/badboo110200025/8853447-letter-v-as-a-brushed-metal-3d-object.jpg"/>
          <p:cNvPicPr>
            <a:picLocks noChangeAspect="1" noChangeArrowheads="1"/>
          </p:cNvPicPr>
          <p:nvPr/>
        </p:nvPicPr>
        <p:blipFill>
          <a:blip r:embed="rId2"/>
          <a:srcRect l="24324" r="21622"/>
          <a:stretch>
            <a:fillRect/>
          </a:stretch>
        </p:blipFill>
        <p:spPr bwMode="auto">
          <a:xfrm>
            <a:off x="6096000" y="1752600"/>
            <a:ext cx="3048000" cy="42291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Practice – 4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Petra’s Green Building [2014]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“V” Shaped </a:t>
            </a:r>
          </a:p>
          <a:p>
            <a:r>
              <a:rPr lang="en-US" dirty="0" smtClean="0"/>
              <a:t>Energy Park: </a:t>
            </a:r>
          </a:p>
          <a:p>
            <a:pPr lvl="1"/>
            <a:r>
              <a:rPr lang="en-US" dirty="0" smtClean="0"/>
              <a:t>Solar Cell on top of the roof</a:t>
            </a:r>
          </a:p>
          <a:p>
            <a:pPr lvl="1"/>
            <a:r>
              <a:rPr lang="en-US" dirty="0" smtClean="0"/>
              <a:t>Wind Turbine inside the “V” tunnel </a:t>
            </a:r>
          </a:p>
          <a:p>
            <a:r>
              <a:rPr lang="en-US" dirty="0" smtClean="0"/>
              <a:t>Water conservation system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Energy Efficient Building design should prioritize in Passive Environmental Control before applying the Active as well as Hybrid Environmental Control</a:t>
            </a:r>
          </a:p>
          <a:p>
            <a:r>
              <a:rPr lang="en-US" dirty="0" smtClean="0"/>
              <a:t>Human behavior and psychological barrier should be considered. </a:t>
            </a:r>
          </a:p>
          <a:p>
            <a:r>
              <a:rPr lang="en-US" dirty="0" smtClean="0"/>
              <a:t>Building Automation System could be </a:t>
            </a:r>
            <a:r>
              <a:rPr lang="en-US" dirty="0" smtClean="0"/>
              <a:t>an additional enhancement for </a:t>
            </a:r>
            <a:r>
              <a:rPr lang="en-US" smtClean="0"/>
              <a:t>EE Buildings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2.bp.blogspot.com/-GjRbWZwXAXY/TWcYColqVZI/AAAAAAAAArc/W27-0lrRVJw/s1600/thank_you_comment_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371600"/>
            <a:ext cx="7239000" cy="48501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Energy spent in Buildings?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00200"/>
            <a:ext cx="8636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Energy spent in Buildings?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521012"/>
            <a:ext cx="7162800" cy="533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63" y="476250"/>
            <a:ext cx="6994525" cy="1123950"/>
          </a:xfrm>
        </p:spPr>
        <p:txBody>
          <a:bodyPr/>
          <a:lstStyle/>
          <a:p>
            <a:r>
              <a:rPr lang="en-US" dirty="0" smtClean="0"/>
              <a:t>Aspects of Energy Conscious 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dirty="0" smtClean="0"/>
              <a:t>Thermal Comfort aspect. </a:t>
            </a:r>
          </a:p>
          <a:p>
            <a:pPr lvl="1"/>
            <a:r>
              <a:rPr lang="en-US" dirty="0" smtClean="0"/>
              <a:t>Heating and Cooling system	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Visual Comfort aspect.</a:t>
            </a:r>
          </a:p>
          <a:p>
            <a:pPr lvl="1"/>
            <a:r>
              <a:rPr lang="en-US" dirty="0" smtClean="0"/>
              <a:t>Lighting system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sz="1600" i="1" dirty="0" smtClean="0"/>
              <a:t>Reference: Jimmy </a:t>
            </a:r>
            <a:r>
              <a:rPr lang="en-US" sz="1600" i="1" dirty="0" err="1" smtClean="0"/>
              <a:t>Priatman</a:t>
            </a:r>
            <a:r>
              <a:rPr lang="en-US" sz="1600" i="1" dirty="0" smtClean="0"/>
              <a:t>, Energy Efficient Architecture, Oct 2011</a:t>
            </a:r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63" y="476250"/>
            <a:ext cx="6994525" cy="1200150"/>
          </a:xfrm>
        </p:spPr>
        <p:txBody>
          <a:bodyPr/>
          <a:lstStyle/>
          <a:p>
            <a:r>
              <a:rPr lang="en-US" sz="3600" dirty="0" smtClean="0"/>
              <a:t>Evolution of Energy Efficient in Building Design *)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67199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Pre- Industrial Era (before 1800 AD)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Industrial Age (1800 – 1980 AD)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Post- Industrial Era (1980 – 2000)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Global Era (2000 – present)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800" i="1" dirty="0" smtClean="0"/>
              <a:t>*) Reference: Jimmy </a:t>
            </a:r>
            <a:r>
              <a:rPr lang="en-US" sz="1800" i="1" dirty="0" err="1" smtClean="0"/>
              <a:t>Priatman</a:t>
            </a:r>
            <a:r>
              <a:rPr lang="en-US" sz="1800" i="1" dirty="0" smtClean="0"/>
              <a:t>, Energy Efficient Architecture, Oct 2011</a:t>
            </a:r>
            <a:endParaRPr lang="en-US" sz="18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Constrains in Design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ERA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Resources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Technology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Pre-industrial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(before 1800)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Abundant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Limited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Industrial Age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(1800 – 1980)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Abundant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Innovative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[AC,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Lamps, Elevators]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Post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Industrial</a:t>
                      </a:r>
                    </a:p>
                    <a:p>
                      <a:pPr algn="ctr"/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(1980 – 2000)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Limited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Developed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[energy efficient appliances]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Global Era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(2000 – present)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Depleted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Advanced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[renewable energy]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81000" y="6336268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i="1" dirty="0" smtClean="0"/>
              <a:t>Reference: Jimmy </a:t>
            </a:r>
            <a:r>
              <a:rPr lang="en-US" i="1" dirty="0" err="1" smtClean="0"/>
              <a:t>Priatman</a:t>
            </a:r>
            <a:r>
              <a:rPr lang="en-US" i="1" dirty="0" smtClean="0"/>
              <a:t>, Energy Efficient Architecture, Oct 2011</a:t>
            </a:r>
            <a:endParaRPr lang="en-US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Pre-Industrial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www.rumahjoglo.com/wp-content/uploads/2010/12/struktur-jogl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4017265"/>
            <a:ext cx="3048000" cy="2840736"/>
          </a:xfrm>
          <a:prstGeom prst="rect">
            <a:avLst/>
          </a:prstGeom>
          <a:noFill/>
        </p:spPr>
      </p:pic>
      <p:pic>
        <p:nvPicPr>
          <p:cNvPr id="1028" name="Picture 4" descr="Rumah Joglo 10">
            <a:hlinkClick r:id="rId3" tooltip="rumah-joglo-2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1600200"/>
            <a:ext cx="3048000" cy="2286000"/>
          </a:xfrm>
          <a:prstGeom prst="rect">
            <a:avLst/>
          </a:prstGeom>
          <a:noFill/>
        </p:spPr>
      </p:pic>
      <p:pic>
        <p:nvPicPr>
          <p:cNvPr id="1030" name="Picture 6" descr="http://4.bp.blogspot.com/_c4cQKfvVnCw/TOh7o8FHUCI/AAAAAAAAAH8/Wz9Kh7IrjOo/s1600/rumah-jogl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600200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Industrial 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Thermal Comfort:</a:t>
            </a:r>
          </a:p>
          <a:p>
            <a:pPr>
              <a:buNone/>
            </a:pPr>
            <a:r>
              <a:rPr lang="en-US" dirty="0" smtClean="0"/>
              <a:t>	Air Conditioning system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Visual Comfort:</a:t>
            </a:r>
          </a:p>
          <a:p>
            <a:pPr>
              <a:buNone/>
            </a:pPr>
            <a:r>
              <a:rPr lang="en-US" dirty="0" smtClean="0"/>
              <a:t>	Lamps</a:t>
            </a:r>
            <a:endParaRPr lang="en-US" dirty="0"/>
          </a:p>
        </p:txBody>
      </p:sp>
      <p:pic>
        <p:nvPicPr>
          <p:cNvPr id="23554" name="Picture 2" descr="http://t3.gstatic.com/images?q=tbn:ANd9GcSWIHAmGZ8THtfKRLJ4Hyx-4b8hoHtzRFM8M5ahlan8NXlBe2B1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57400"/>
            <a:ext cx="4343400" cy="4130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JTE_UKP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JTE_UKP</Template>
  <TotalTime>3232</TotalTime>
  <Words>410</Words>
  <Application>Microsoft Office PowerPoint</Application>
  <PresentationFormat>On-screen Show (4:3)</PresentationFormat>
  <Paragraphs>136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JTE_UKP</vt:lpstr>
      <vt:lpstr>Solar Passive  and  Energy Efficient Building</vt:lpstr>
      <vt:lpstr>Outline of Presentation</vt:lpstr>
      <vt:lpstr>How much Energy spent in Buildings?</vt:lpstr>
      <vt:lpstr>How much Energy spent in Buildings?</vt:lpstr>
      <vt:lpstr>Aspects of Energy Conscious  Design</vt:lpstr>
      <vt:lpstr>Evolution of Energy Efficient in Building Design *)</vt:lpstr>
      <vt:lpstr>Constrains in Design</vt:lpstr>
      <vt:lpstr>Pre-Industrial</vt:lpstr>
      <vt:lpstr>Industrial Age</vt:lpstr>
      <vt:lpstr>Post Industrial </vt:lpstr>
      <vt:lpstr>Global Era</vt:lpstr>
      <vt:lpstr>Three method of Control</vt:lpstr>
      <vt:lpstr>Good Practices from  Petra Christian University</vt:lpstr>
      <vt:lpstr>Best Practice - 1</vt:lpstr>
      <vt:lpstr>Factor of success</vt:lpstr>
      <vt:lpstr>Best Practice - 2</vt:lpstr>
      <vt:lpstr>No significant result</vt:lpstr>
      <vt:lpstr>Possible reasons</vt:lpstr>
      <vt:lpstr>Good Practice - 3</vt:lpstr>
      <vt:lpstr>Good Practice - 3</vt:lpstr>
      <vt:lpstr>Good Practice - 3</vt:lpstr>
      <vt:lpstr>Good Practice – 4</vt:lpstr>
      <vt:lpstr>Conclusion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Murtiyanto</dc:creator>
  <cp:lastModifiedBy>Murtiyanto</cp:lastModifiedBy>
  <cp:revision>14</cp:revision>
  <dcterms:created xsi:type="dcterms:W3CDTF">2006-08-16T00:00:00Z</dcterms:created>
  <dcterms:modified xsi:type="dcterms:W3CDTF">2011-10-31T23:58:30Z</dcterms:modified>
</cp:coreProperties>
</file>