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303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304" r:id="rId15"/>
    <p:sldId id="271" r:id="rId16"/>
    <p:sldId id="272" r:id="rId17"/>
    <p:sldId id="273" r:id="rId18"/>
    <p:sldId id="274" r:id="rId19"/>
    <p:sldId id="275" r:id="rId20"/>
    <p:sldId id="276" r:id="rId21"/>
    <p:sldId id="305" r:id="rId22"/>
    <p:sldId id="278" r:id="rId23"/>
    <p:sldId id="279" r:id="rId24"/>
    <p:sldId id="280" r:id="rId25"/>
    <p:sldId id="281" r:id="rId26"/>
    <p:sldId id="298" r:id="rId27"/>
    <p:sldId id="299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300" r:id="rId38"/>
    <p:sldId id="291" r:id="rId39"/>
    <p:sldId id="292" r:id="rId40"/>
    <p:sldId id="293" r:id="rId41"/>
    <p:sldId id="294" r:id="rId42"/>
    <p:sldId id="295" r:id="rId43"/>
    <p:sldId id="296" r:id="rId44"/>
    <p:sldId id="302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B2A375F-33B6-4D10-A3D9-E1A0C7BB870C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D07E9C9-8CBB-43DF-AD4F-EB90AED8F8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3.docx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id-ID" sz="1200" dirty="0" smtClean="0"/>
              <a:t>HERRY PINTARDI</a:t>
            </a:r>
            <a:r>
              <a:rPr lang="en-US" sz="1200" dirty="0" smtClean="0"/>
              <a:t> Chandra</a:t>
            </a:r>
          </a:p>
          <a:p>
            <a:r>
              <a:rPr lang="id-ID" sz="1200" dirty="0" smtClean="0"/>
              <a:t>KONTEKS 7 </a:t>
            </a:r>
          </a:p>
          <a:p>
            <a:r>
              <a:rPr lang="en-US" sz="1200" dirty="0" smtClean="0"/>
              <a:t>2</a:t>
            </a:r>
            <a:r>
              <a:rPr lang="id-ID" sz="1200" dirty="0" smtClean="0"/>
              <a:t>5</a:t>
            </a:r>
            <a:r>
              <a:rPr lang="en-US" sz="1200" dirty="0" smtClean="0"/>
              <a:t> </a:t>
            </a:r>
            <a:r>
              <a:rPr lang="id-ID" sz="1200" dirty="0" smtClean="0"/>
              <a:t>Oktober 2013</a:t>
            </a: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id-ID" sz="3200" b="1" dirty="0" smtClean="0"/>
              <a:t>MODEL  </a:t>
            </a:r>
            <a:r>
              <a:rPr lang="id-ID" sz="3200" b="1" dirty="0"/>
              <a:t>KEPERCAYAAN DAN KEPUASAN KERJA </a:t>
            </a:r>
            <a:r>
              <a:rPr lang="id-ID" sz="3200" b="1" dirty="0" smtClean="0"/>
              <a:t>TERHADAP</a:t>
            </a:r>
            <a:r>
              <a:rPr lang="en-US" sz="3200" b="1" dirty="0" smtClean="0"/>
              <a:t> </a:t>
            </a:r>
            <a:r>
              <a:rPr lang="id-ID" sz="3200" b="1" dirty="0" smtClean="0"/>
              <a:t>KESUKSESAN </a:t>
            </a:r>
            <a:r>
              <a:rPr lang="id-ID" sz="3200" b="1" dirty="0"/>
              <a:t>PROYEK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5677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b="1" dirty="0" smtClean="0"/>
              <a:t>ABSTRAK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d-ID" dirty="0" smtClean="0"/>
              <a:t>Kepercayaan  : kekuatan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kesuksesan proyek.</a:t>
            </a:r>
          </a:p>
          <a:p>
            <a:r>
              <a:rPr lang="id-ID" dirty="0" smtClean="0"/>
              <a:t>Kepuasan hubungan  kerja : </a:t>
            </a:r>
            <a:r>
              <a:rPr lang="id-ID" dirty="0" smtClean="0">
                <a:sym typeface="Wingdings" pitchFamily="2" charset="2"/>
              </a:rPr>
              <a:t>emosional </a:t>
            </a:r>
            <a:r>
              <a:rPr lang="id-ID" dirty="0" smtClean="0"/>
              <a:t>kinerja</a:t>
            </a:r>
          </a:p>
          <a:p>
            <a:r>
              <a:rPr lang="id-ID" dirty="0" smtClean="0"/>
              <a:t>Tujuan : model yang menggambarkan pengaruh kepercayaan dan kepuasan kerja terhadap kesuksesan proyek konstruksi perumahan</a:t>
            </a:r>
          </a:p>
          <a:p>
            <a:r>
              <a:rPr lang="id-ID" dirty="0" smtClean="0"/>
              <a:t>Metodologi: 40 responden (kontraktor dan pengembang di Surabaya)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</a:t>
            </a:r>
            <a:r>
              <a:rPr lang="id-ID" i="1" dirty="0" smtClean="0"/>
              <a:t>Partial Least Square</a:t>
            </a:r>
            <a:r>
              <a:rPr lang="id-ID" dirty="0" smtClean="0"/>
              <a:t> (PLS). </a:t>
            </a:r>
          </a:p>
          <a:p>
            <a:r>
              <a:rPr lang="id-ID" dirty="0" smtClean="0"/>
              <a:t>Kepercayaan +kepuasan kerja (efek tidak langsung)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0,574. Langsung tanpa kepuasan kerja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0,340.</a:t>
            </a:r>
          </a:p>
          <a:p>
            <a:r>
              <a:rPr lang="id-ID" dirty="0" smtClean="0"/>
              <a:t>Variabel indikator kepercayaan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id-ID" dirty="0" smtClean="0"/>
              <a:t>komitmen yang dibuat sebagai </a:t>
            </a:r>
            <a:r>
              <a:rPr lang="id-ID" i="1" dirty="0" smtClean="0"/>
              <a:t>integrity trust</a:t>
            </a:r>
            <a:r>
              <a:rPr lang="id-ID" dirty="0" smtClean="0"/>
              <a:t> </a:t>
            </a:r>
          </a:p>
          <a:p>
            <a:r>
              <a:rPr lang="id-ID" dirty="0" smtClean="0"/>
              <a:t>Kepuasan kerja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0,514 keterbukaan berbicara dan saling berbagi masalah dengan pihak lain. </a:t>
            </a:r>
          </a:p>
          <a:p>
            <a:r>
              <a:rPr lang="id-ID" dirty="0" smtClean="0"/>
              <a:t>Kesuksesan proyek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kepuasan pelanggan 0,899. 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000" b="1" dirty="0" smtClean="0"/>
              <a:t/>
            </a:r>
            <a:br>
              <a:rPr lang="id-ID" sz="2000" b="1" dirty="0" smtClean="0"/>
            </a:br>
            <a:r>
              <a:rPr lang="id-ID" sz="2800" b="1" dirty="0" smtClean="0"/>
              <a:t>PENDAHULUAN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d-ID" sz="2400" b="1" dirty="0" smtClean="0"/>
              <a:t>Latar belakang</a:t>
            </a:r>
          </a:p>
          <a:p>
            <a:r>
              <a:rPr lang="id-ID" sz="2400" dirty="0" smtClean="0">
                <a:solidFill>
                  <a:srgbClr val="FF0000"/>
                </a:solidFill>
              </a:rPr>
              <a:t>Penurunan kinerja </a:t>
            </a:r>
            <a:r>
              <a:rPr lang="id-ID" sz="2400" dirty="0" smtClean="0"/>
              <a:t>proyek </a:t>
            </a:r>
            <a:r>
              <a:rPr lang="id-ID" sz="2400" dirty="0" smtClean="0">
                <a:sym typeface="Wingdings" pitchFamily="2" charset="2"/>
              </a:rPr>
              <a:t></a:t>
            </a:r>
            <a:r>
              <a:rPr lang="id-ID" sz="2400" dirty="0" smtClean="0"/>
              <a:t>kurangnya kepercayaan dan kepuasan kerja yang dirasakan oleh pekerja konstruksi .</a:t>
            </a:r>
          </a:p>
          <a:p>
            <a:r>
              <a:rPr lang="id-ID" sz="2400" dirty="0" smtClean="0"/>
              <a:t>Pentingnya kepercayaan dalam membangun suatu kekuatan dalam organisasi yang dapat mempengaruhi kesuksesan proyek (Pinto et al., 2009).  </a:t>
            </a:r>
          </a:p>
          <a:p>
            <a:r>
              <a:rPr lang="id-ID" sz="2400" dirty="0" smtClean="0"/>
              <a:t>Bresnen dan Marshall (2000) </a:t>
            </a:r>
            <a:r>
              <a:rPr lang="id-ID" sz="2400" dirty="0" smtClean="0">
                <a:sym typeface="Wingdings" pitchFamily="2" charset="2"/>
              </a:rPr>
              <a:t></a:t>
            </a:r>
            <a:r>
              <a:rPr lang="id-ID" sz="2400" dirty="0" smtClean="0"/>
              <a:t>kepercayaan dapat menyatukan </a:t>
            </a:r>
            <a:r>
              <a:rPr lang="id-ID" sz="2400" dirty="0" smtClean="0">
                <a:solidFill>
                  <a:srgbClr val="FF0000"/>
                </a:solidFill>
              </a:rPr>
              <a:t>hubungan kritis </a:t>
            </a:r>
            <a:r>
              <a:rPr lang="id-ID" sz="2400" dirty="0" smtClean="0"/>
              <a:t>pemangku kepentingan.</a:t>
            </a:r>
          </a:p>
          <a:p>
            <a:r>
              <a:rPr lang="id-ID" dirty="0" smtClean="0"/>
              <a:t>Kepercayaan : keadaan psikologis yang menekankan pada niat untuk menerima sesuatu yang didasarkan pada </a:t>
            </a:r>
            <a:r>
              <a:rPr lang="id-ID" dirty="0" smtClean="0">
                <a:solidFill>
                  <a:srgbClr val="FF0000"/>
                </a:solidFill>
              </a:rPr>
              <a:t>harapan </a:t>
            </a:r>
            <a:r>
              <a:rPr lang="id-ID" dirty="0" smtClean="0"/>
              <a:t>positif.  </a:t>
            </a:r>
          </a:p>
          <a:p>
            <a:r>
              <a:rPr lang="id-ID" dirty="0" smtClean="0"/>
              <a:t>Pinto et al. (2009)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>
                <a:solidFill>
                  <a:srgbClr val="FF0000"/>
                </a:solidFill>
              </a:rPr>
              <a:t>hubungan positif </a:t>
            </a:r>
            <a:r>
              <a:rPr lang="id-ID" dirty="0" smtClean="0">
                <a:solidFill>
                  <a:srgbClr val="0070C0"/>
                </a:solidFill>
              </a:rPr>
              <a:t>kepercayaan </a:t>
            </a:r>
            <a:r>
              <a:rPr lang="id-ID" dirty="0" smtClean="0"/>
              <a:t>(yang tercermin dalam integritas, kompetensi, dan intuisi) terhadap </a:t>
            </a:r>
            <a:r>
              <a:rPr lang="id-ID" dirty="0" smtClean="0">
                <a:solidFill>
                  <a:srgbClr val="0070C0"/>
                </a:solidFill>
              </a:rPr>
              <a:t>kepuasan </a:t>
            </a:r>
            <a:r>
              <a:rPr lang="id-ID" dirty="0" smtClean="0"/>
              <a:t>hubungan kerja.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Kepuasan kerja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id-ID" dirty="0" smtClean="0"/>
              <a:t>rangkaian </a:t>
            </a:r>
            <a:r>
              <a:rPr lang="id-ID" dirty="0" smtClean="0">
                <a:solidFill>
                  <a:srgbClr val="FF0000"/>
                </a:solidFill>
              </a:rPr>
              <a:t>perasaan </a:t>
            </a:r>
            <a:r>
              <a:rPr lang="id-ID" dirty="0" smtClean="0"/>
              <a:t>dan</a:t>
            </a:r>
            <a:r>
              <a:rPr lang="id-ID" dirty="0" smtClean="0">
                <a:solidFill>
                  <a:srgbClr val="FF0000"/>
                </a:solidFill>
              </a:rPr>
              <a:t> emosi </a:t>
            </a:r>
            <a:r>
              <a:rPr lang="id-ID" dirty="0" smtClean="0"/>
              <a:t>pekerja terhadap pekerjaan yang dilakukannya. (Newstrom dan Davis, 1997). </a:t>
            </a:r>
          </a:p>
          <a:p>
            <a:r>
              <a:rPr lang="id-ID" dirty="0" smtClean="0"/>
              <a:t>Kepuasan kerja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emosi </a:t>
            </a:r>
            <a:r>
              <a:rPr lang="id-ID" dirty="0" smtClean="0"/>
              <a:t>menyenangkan dari penilaian pekerjaan yang dihasilkannya (situasi pek., harapan, motivasi /upah, promosi</a:t>
            </a:r>
            <a:r>
              <a:rPr lang="id-ID" dirty="0" smtClean="0">
                <a:sym typeface="Wingdings" pitchFamily="2" charset="2"/>
              </a:rPr>
              <a:t>Tella et al., 2007</a:t>
            </a:r>
          </a:p>
          <a:p>
            <a:r>
              <a:rPr lang="id-ID" dirty="0" smtClean="0"/>
              <a:t>Diperlukan pemahaman tentang kepercayaan dan kepuasan kerja dalam industri konstruksi tersebut. </a:t>
            </a:r>
          </a:p>
          <a:p>
            <a:r>
              <a:rPr lang="id-ID" dirty="0" smtClean="0"/>
              <a:t>Manajer proyek : menciptakan </a:t>
            </a:r>
            <a:r>
              <a:rPr lang="id-ID" dirty="0" smtClean="0">
                <a:solidFill>
                  <a:srgbClr val="FF0000"/>
                </a:solidFill>
              </a:rPr>
              <a:t>kepercayaan </a:t>
            </a:r>
            <a:r>
              <a:rPr lang="id-ID" dirty="0" smtClean="0"/>
              <a:t>dalam hubungan kerja, membangun </a:t>
            </a:r>
            <a:r>
              <a:rPr lang="id-ID" dirty="0" smtClean="0">
                <a:solidFill>
                  <a:srgbClr val="FF0000"/>
                </a:solidFill>
              </a:rPr>
              <a:t>kepuasan kerja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>
                <a:solidFill>
                  <a:srgbClr val="FF0000"/>
                </a:solidFill>
              </a:rPr>
              <a:t>kesuksesan </a:t>
            </a:r>
            <a:r>
              <a:rPr lang="id-ID" dirty="0" smtClean="0"/>
              <a:t>proyek.</a:t>
            </a:r>
          </a:p>
          <a:p>
            <a:endParaRPr lang="id-ID" dirty="0" smtClean="0">
              <a:sym typeface="Wingdings" pitchFamily="2" charset="2"/>
            </a:endParaRPr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 smtClean="0"/>
              <a:t>Tujuan penelitian</a:t>
            </a:r>
            <a:endParaRPr lang="id-ID" dirty="0" smtClean="0"/>
          </a:p>
          <a:p>
            <a:r>
              <a:rPr lang="id-ID" dirty="0" smtClean="0"/>
              <a:t>Membuat </a:t>
            </a:r>
            <a:r>
              <a:rPr lang="id-ID" b="1" dirty="0" smtClean="0">
                <a:solidFill>
                  <a:srgbClr val="FF0000"/>
                </a:solidFill>
              </a:rPr>
              <a:t>model </a:t>
            </a:r>
            <a:r>
              <a:rPr lang="id-ID" dirty="0" smtClean="0"/>
              <a:t>yang menggambarkan pengaruh </a:t>
            </a:r>
            <a:r>
              <a:rPr lang="id-ID" dirty="0" smtClean="0">
                <a:solidFill>
                  <a:srgbClr val="FF0000"/>
                </a:solidFill>
              </a:rPr>
              <a:t>kepercayaan </a:t>
            </a:r>
            <a:r>
              <a:rPr lang="id-ID" dirty="0" smtClean="0"/>
              <a:t>dalam organisasi dan </a:t>
            </a:r>
            <a:r>
              <a:rPr lang="id-ID" dirty="0" smtClean="0">
                <a:solidFill>
                  <a:srgbClr val="FF0000"/>
                </a:solidFill>
              </a:rPr>
              <a:t>kepuasan kerja </a:t>
            </a:r>
            <a:r>
              <a:rPr lang="id-ID" dirty="0" smtClean="0"/>
              <a:t>terhadap </a:t>
            </a:r>
            <a:r>
              <a:rPr lang="id-ID" dirty="0" smtClean="0">
                <a:solidFill>
                  <a:srgbClr val="FF0000"/>
                </a:solidFill>
              </a:rPr>
              <a:t>kesuksesan proyek </a:t>
            </a:r>
            <a:r>
              <a:rPr lang="id-ID" dirty="0" smtClean="0"/>
              <a:t>konstruksi perumahan.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b="1" dirty="0" smtClean="0"/>
              <a:t>TINJAUAN PUSTAKA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id-ID" b="1" dirty="0" smtClean="0"/>
              <a:t>Kepercayaan</a:t>
            </a:r>
          </a:p>
          <a:p>
            <a:r>
              <a:rPr lang="id-ID" dirty="0" smtClean="0"/>
              <a:t>Kepercayaan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memperkuat dan memperbaiki </a:t>
            </a:r>
            <a:r>
              <a:rPr lang="id-ID" dirty="0" smtClean="0">
                <a:solidFill>
                  <a:srgbClr val="FF0000"/>
                </a:solidFill>
              </a:rPr>
              <a:t>hubungan</a:t>
            </a:r>
            <a:r>
              <a:rPr lang="id-ID" dirty="0" smtClean="0"/>
              <a:t>, manfaat, keselarasan  mitra kerja, menambah kepuasan pemangku kepentingan, dan mendukung pencapaian </a:t>
            </a:r>
            <a:r>
              <a:rPr lang="id-ID" dirty="0" smtClean="0">
                <a:solidFill>
                  <a:srgbClr val="FF0000"/>
                </a:solidFill>
              </a:rPr>
              <a:t>tujuan organisasi </a:t>
            </a:r>
            <a:r>
              <a:rPr lang="id-ID" dirty="0" smtClean="0"/>
              <a:t>(Maurer, 2010; Bresnen dan Marshall, 2000). </a:t>
            </a:r>
          </a:p>
          <a:p>
            <a:r>
              <a:rPr lang="id-ID" dirty="0" smtClean="0"/>
              <a:t>Dent (2001)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id-ID" dirty="0" smtClean="0">
                <a:solidFill>
                  <a:srgbClr val="FF0000"/>
                </a:solidFill>
              </a:rPr>
              <a:t>kepercayaan </a:t>
            </a:r>
            <a:r>
              <a:rPr lang="id-ID" dirty="0" smtClean="0"/>
              <a:t>dapat meningkatkan </a:t>
            </a:r>
            <a:r>
              <a:rPr lang="id-ID" dirty="0" smtClean="0">
                <a:solidFill>
                  <a:srgbClr val="FF0000"/>
                </a:solidFill>
              </a:rPr>
              <a:t>loyalitas dan kepuasan</a:t>
            </a:r>
            <a:r>
              <a:rPr lang="id-ID" dirty="0" smtClean="0"/>
              <a:t>, kreativitas dan lingkungan yang positif dalam sebuah organisasi. </a:t>
            </a:r>
          </a:p>
          <a:p>
            <a:r>
              <a:rPr lang="id-ID" dirty="0" smtClean="0"/>
              <a:t>Kepercayaan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kunci untuk </a:t>
            </a:r>
            <a:r>
              <a:rPr lang="id-ID" dirty="0" smtClean="0">
                <a:solidFill>
                  <a:srgbClr val="FF0000"/>
                </a:solidFill>
              </a:rPr>
              <a:t>mengurangi permusuhan </a:t>
            </a:r>
            <a:r>
              <a:rPr lang="id-ID" dirty="0" smtClean="0"/>
              <a:t>dalam hubungan kerja di lingkungan proyek.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Hartman (2002) </a:t>
            </a:r>
            <a:r>
              <a:rPr lang="id-ID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i="1" dirty="0" smtClean="0">
                <a:solidFill>
                  <a:srgbClr val="FF0000"/>
                </a:solidFill>
              </a:rPr>
              <a:t>integrity trust, competence trust, </a:t>
            </a:r>
            <a:r>
              <a:rPr lang="id-ID" dirty="0" smtClean="0"/>
              <a:t>dan </a:t>
            </a:r>
            <a:r>
              <a:rPr lang="id-ID" i="1" dirty="0" smtClean="0">
                <a:solidFill>
                  <a:srgbClr val="FF0000"/>
                </a:solidFill>
              </a:rPr>
              <a:t>intuitive trust. </a:t>
            </a:r>
          </a:p>
          <a:p>
            <a:r>
              <a:rPr lang="id-ID" i="1" dirty="0" smtClean="0"/>
              <a:t>Integrity trust</a:t>
            </a:r>
            <a:r>
              <a:rPr lang="id-ID" i="1" dirty="0" smtClean="0">
                <a:sym typeface="Wingdings" pitchFamily="2" charset="2"/>
              </a:rPr>
              <a:t></a:t>
            </a:r>
            <a:r>
              <a:rPr lang="id-ID" i="1" dirty="0" smtClean="0"/>
              <a:t> </a:t>
            </a:r>
            <a:r>
              <a:rPr lang="id-ID" dirty="0" smtClean="0"/>
              <a:t>didasarkan pada kejujuran, keadilan, keterbukaan terhadap pihak lain, dan komitmen untuk menepati janji. </a:t>
            </a:r>
          </a:p>
          <a:p>
            <a:r>
              <a:rPr lang="id-ID" i="1" dirty="0" smtClean="0"/>
              <a:t>Competence trust</a:t>
            </a:r>
            <a:r>
              <a:rPr lang="id-ID" i="1" dirty="0" smtClean="0">
                <a:sym typeface="Wingdings" pitchFamily="2" charset="2"/>
              </a:rPr>
              <a:t></a:t>
            </a:r>
            <a:r>
              <a:rPr lang="id-ID" dirty="0" smtClean="0"/>
              <a:t> diukur dari kemampuan, keahlian,  dan pengalaman pihak lain. </a:t>
            </a:r>
          </a:p>
          <a:p>
            <a:r>
              <a:rPr lang="id-ID" i="1" dirty="0" smtClean="0"/>
              <a:t>Intuitive trust</a:t>
            </a:r>
            <a:r>
              <a:rPr lang="id-ID" i="1" dirty="0" smtClean="0">
                <a:sym typeface="Wingdings" pitchFamily="2" charset="2"/>
              </a:rPr>
              <a:t></a:t>
            </a:r>
            <a:r>
              <a:rPr lang="id-ID" i="1" dirty="0" smtClean="0"/>
              <a:t> </a:t>
            </a:r>
            <a:r>
              <a:rPr lang="id-ID" dirty="0" smtClean="0"/>
              <a:t>berdasarkan pada respon emosional, dan menggunakan firasat sebagai dasar untuk mengambil keputusan.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Wood dan Dermot (1999)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</a:t>
            </a:r>
            <a:r>
              <a:rPr lang="id-ID" i="1" dirty="0" smtClean="0">
                <a:solidFill>
                  <a:srgbClr val="FF0000"/>
                </a:solidFill>
              </a:rPr>
              <a:t>integrity trust </a:t>
            </a:r>
            <a:r>
              <a:rPr lang="id-ID" i="1" dirty="0" smtClean="0"/>
              <a:t>(</a:t>
            </a:r>
            <a:r>
              <a:rPr lang="id-ID" dirty="0" smtClean="0"/>
              <a:t>kejujuran dan keadilan, keterbukaan komunikasi, mempunyai komitmen, dan menepati janji).</a:t>
            </a:r>
          </a:p>
          <a:p>
            <a:r>
              <a:rPr lang="id-ID" dirty="0" smtClean="0"/>
              <a:t>Rousseau et al. (1998) 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id-ID" dirty="0" smtClean="0"/>
              <a:t> </a:t>
            </a:r>
          </a:p>
          <a:p>
            <a:pPr marL="539750" indent="-276225">
              <a:buFont typeface="Wingdings" pitchFamily="2" charset="2"/>
              <a:buChar char="Ø"/>
            </a:pPr>
            <a:r>
              <a:rPr lang="id-ID" dirty="0" smtClean="0">
                <a:solidFill>
                  <a:srgbClr val="0070C0"/>
                </a:solidFill>
              </a:rPr>
              <a:t>perhitungan </a:t>
            </a:r>
            <a:r>
              <a:rPr lang="id-ID" dirty="0" smtClean="0"/>
              <a:t>kalkulus (kepentingan pribadi atau kepentingan ekonomi) </a:t>
            </a:r>
          </a:p>
          <a:p>
            <a:pPr marL="539750" indent="-276225">
              <a:buFont typeface="Wingdings" pitchFamily="2" charset="2"/>
              <a:buChar char="Ø"/>
            </a:pPr>
            <a:r>
              <a:rPr lang="id-ID" dirty="0" smtClean="0">
                <a:solidFill>
                  <a:srgbClr val="0070C0"/>
                </a:solidFill>
              </a:rPr>
              <a:t>relasional </a:t>
            </a:r>
            <a:r>
              <a:rPr lang="id-ID" dirty="0" smtClean="0"/>
              <a:t>(hubungan berulang dan interaksi langsung yang nyaman) </a:t>
            </a:r>
          </a:p>
          <a:p>
            <a:pPr marL="442913" indent="-179388">
              <a:buFont typeface="Wingdings" pitchFamily="2" charset="2"/>
              <a:buChar char="Ø"/>
            </a:pPr>
            <a:r>
              <a:rPr lang="id-ID" dirty="0" smtClean="0">
                <a:solidFill>
                  <a:srgbClr val="0070C0"/>
                </a:solidFill>
              </a:rPr>
              <a:t>institusional </a:t>
            </a:r>
            <a:r>
              <a:rPr lang="id-ID" dirty="0" smtClean="0"/>
              <a:t>(mempertimbangkan aspek hukum, budaya dan norma sosial untuk masalah promosi).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d-ID" dirty="0" smtClean="0"/>
              <a:t>Lewicki dan Bunker (1996) </a:t>
            </a:r>
          </a:p>
          <a:p>
            <a:pPr>
              <a:buFont typeface="Wingdings" pitchFamily="2" charset="2"/>
              <a:buChar char="Ø"/>
            </a:pPr>
            <a:r>
              <a:rPr lang="id-ID" i="1" dirty="0" smtClean="0">
                <a:solidFill>
                  <a:srgbClr val="0070C0"/>
                </a:solidFill>
              </a:rPr>
              <a:t>deterrence based trust</a:t>
            </a:r>
            <a:r>
              <a:rPr lang="id-ID" dirty="0" smtClean="0">
                <a:solidFill>
                  <a:srgbClr val="0070C0"/>
                </a:solidFill>
              </a:rPr>
              <a:t> </a:t>
            </a:r>
            <a:r>
              <a:rPr lang="id-ID" dirty="0" smtClean="0"/>
              <a:t>(berdasarkan memegang pembicaraan untuk menghindari sangsi atau pelanggaran),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0070C0"/>
                </a:solidFill>
              </a:rPr>
              <a:t>pengetahuan,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0070C0"/>
                </a:solidFill>
              </a:rPr>
              <a:t>saling pengertian. </a:t>
            </a:r>
          </a:p>
          <a:p>
            <a:r>
              <a:rPr lang="id-ID" dirty="0" smtClean="0"/>
              <a:t>Pinto et al. (2009) </a:t>
            </a:r>
            <a:r>
              <a:rPr lang="id-ID" dirty="0" smtClean="0">
                <a:sym typeface="Wingdings" pitchFamily="2" charset="2"/>
              </a:rPr>
              <a:t>m</a:t>
            </a:r>
            <a:r>
              <a:rPr lang="id-ID" dirty="0" smtClean="0"/>
              <a:t>akin tinggi </a:t>
            </a:r>
            <a:r>
              <a:rPr lang="id-ID" b="1" dirty="0" smtClean="0">
                <a:solidFill>
                  <a:srgbClr val="FF0000"/>
                </a:solidFill>
              </a:rPr>
              <a:t>tingkat kepercayaan </a:t>
            </a:r>
            <a:r>
              <a:rPr lang="id-ID" dirty="0" smtClean="0"/>
              <a:t>yang dicerminkan oleh integritas, kompetensi, dan intuisi, makin tinggi pula </a:t>
            </a:r>
            <a:r>
              <a:rPr lang="id-ID" b="1" dirty="0" smtClean="0">
                <a:solidFill>
                  <a:srgbClr val="FF0000"/>
                </a:solidFill>
              </a:rPr>
              <a:t>tingkat kepuasan </a:t>
            </a:r>
            <a:r>
              <a:rPr lang="id-ID" dirty="0" smtClean="0"/>
              <a:t>yang terjadi antara pihak yang bermitra. </a:t>
            </a:r>
          </a:p>
          <a:p>
            <a:r>
              <a:rPr lang="id-ID" dirty="0" smtClean="0"/>
              <a:t>Pemberian </a:t>
            </a:r>
            <a:r>
              <a:rPr lang="id-ID" dirty="0" smtClean="0">
                <a:solidFill>
                  <a:srgbClr val="FF0000"/>
                </a:solidFill>
              </a:rPr>
              <a:t>penghargaan </a:t>
            </a:r>
            <a:r>
              <a:rPr lang="id-ID" dirty="0" smtClean="0"/>
              <a:t>dan penyusunan staf 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membentuk unsur kepercayaan yang akan menghasilkan akuisisi pengetahuan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inovasi produk yang dihasilkan (Maurer, 2010).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d-ID" b="1" dirty="0" smtClean="0"/>
              <a:t>Kepuasan kerja</a:t>
            </a:r>
          </a:p>
          <a:p>
            <a:r>
              <a:rPr lang="id-ID" dirty="0" smtClean="0"/>
              <a:t>Kepuasan hidup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aspek pekerjaan, keluarga, waktu santai, religius, dan politik (Newstrom dan Davis, 1997). </a:t>
            </a:r>
          </a:p>
          <a:p>
            <a:r>
              <a:rPr lang="id-ID" dirty="0" smtClean="0"/>
              <a:t>Kepuasan kerja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emosi yang menggembirakan karena penilaian pekerjaan (Locke, 1976). </a:t>
            </a:r>
          </a:p>
          <a:p>
            <a:r>
              <a:rPr lang="id-ID" dirty="0" smtClean="0"/>
              <a:t>Newstrom dan Davis (1997)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sikap afektif, perasaan suka atau tidak suka terhadap pekerjaan.</a:t>
            </a:r>
          </a:p>
          <a:p>
            <a:r>
              <a:rPr lang="id-ID" dirty="0" smtClean="0"/>
              <a:t>Tella et al. (2007)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b="1" dirty="0" smtClean="0">
                <a:solidFill>
                  <a:srgbClr val="FF0000"/>
                </a:solidFill>
              </a:rPr>
              <a:t>demografi </a:t>
            </a:r>
            <a:r>
              <a:rPr lang="id-ID" dirty="0" smtClean="0"/>
              <a:t>(umur dengan kepuasan kerja, pengalaman profesional, tingkat pendidikan, tingkat pengupahan, jenis </a:t>
            </a:r>
            <a:r>
              <a:rPr lang="id-ID" dirty="0" smtClean="0"/>
              <a:t>kelamin). </a:t>
            </a:r>
            <a:endParaRPr lang="id-ID" dirty="0" smtClean="0"/>
          </a:p>
          <a:p>
            <a:r>
              <a:rPr lang="id-ID" dirty="0" smtClean="0"/>
              <a:t>Ada hubungan kausalitas antara </a:t>
            </a:r>
            <a:r>
              <a:rPr lang="id-ID" dirty="0" smtClean="0">
                <a:solidFill>
                  <a:srgbClr val="FF0000"/>
                </a:solidFill>
              </a:rPr>
              <a:t>kepuasan kerja</a:t>
            </a:r>
            <a:r>
              <a:rPr lang="id-ID" dirty="0" smtClean="0"/>
              <a:t>, </a:t>
            </a:r>
            <a:r>
              <a:rPr lang="id-ID" dirty="0" smtClean="0">
                <a:solidFill>
                  <a:srgbClr val="FF0000"/>
                </a:solidFill>
              </a:rPr>
              <a:t>komitmen organisasi </a:t>
            </a:r>
            <a:r>
              <a:rPr lang="id-ID" dirty="0" smtClean="0"/>
              <a:t>dan </a:t>
            </a:r>
            <a:r>
              <a:rPr lang="id-ID" dirty="0" smtClean="0">
                <a:solidFill>
                  <a:srgbClr val="FF0000"/>
                </a:solidFill>
              </a:rPr>
              <a:t>motivasi kerja.</a:t>
            </a:r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d-ID" dirty="0" smtClean="0"/>
              <a:t>Luthan (1998) </a:t>
            </a:r>
            <a:r>
              <a:rPr lang="id-ID" dirty="0" smtClean="0">
                <a:sym typeface="Wingdings" pitchFamily="2" charset="2"/>
              </a:rPr>
              <a:t> kepuasan:</a:t>
            </a:r>
            <a:endParaRPr lang="id-ID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respon </a:t>
            </a:r>
            <a:r>
              <a:rPr lang="id-ID" b="1" dirty="0" smtClean="0">
                <a:solidFill>
                  <a:srgbClr val="FF0000"/>
                </a:solidFill>
              </a:rPr>
              <a:t>emosional </a:t>
            </a:r>
            <a:r>
              <a:rPr lang="id-ID" dirty="0" smtClean="0"/>
              <a:t>yang tidak bisa terlihat langsung; </a:t>
            </a:r>
          </a:p>
          <a:p>
            <a:pPr>
              <a:buFont typeface="Wingdings" pitchFamily="2" charset="2"/>
              <a:buChar char="Ø"/>
            </a:pPr>
            <a:r>
              <a:rPr lang="id-ID" b="1" dirty="0" smtClean="0">
                <a:solidFill>
                  <a:srgbClr val="FF0000"/>
                </a:solidFill>
              </a:rPr>
              <a:t>kesesuaian</a:t>
            </a:r>
            <a:r>
              <a:rPr lang="id-ID" dirty="0" smtClean="0"/>
              <a:t> </a:t>
            </a:r>
            <a:r>
              <a:rPr lang="id-ID" dirty="0" smtClean="0"/>
              <a:t>antara </a:t>
            </a:r>
            <a:r>
              <a:rPr lang="id-ID" dirty="0" smtClean="0"/>
              <a:t>realita dan harapan; </a:t>
            </a:r>
          </a:p>
          <a:p>
            <a:pPr>
              <a:buFont typeface="Wingdings" pitchFamily="2" charset="2"/>
              <a:buChar char="Ø"/>
            </a:pPr>
            <a:r>
              <a:rPr lang="id-ID" b="1" dirty="0" smtClean="0">
                <a:solidFill>
                  <a:srgbClr val="FF0000"/>
                </a:solidFill>
              </a:rPr>
              <a:t>sikap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terkait gaji, promosi, supervisi, dan rekan kerja. </a:t>
            </a:r>
          </a:p>
          <a:p>
            <a:r>
              <a:rPr lang="id-ID" dirty="0" smtClean="0"/>
              <a:t>Finck et al. (1998)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tenaga kerja harus mempunyai semangat kerja yang tinggi dan  motivasi bekerja. </a:t>
            </a:r>
          </a:p>
          <a:p>
            <a:r>
              <a:rPr lang="id-ID" dirty="0" smtClean="0"/>
              <a:t>(Pinto et al.( 2009) </a:t>
            </a:r>
            <a:r>
              <a:rPr lang="id-ID" dirty="0" smtClean="0">
                <a:sym typeface="Wingdings" pitchFamily="2" charset="2"/>
              </a:rPr>
              <a:t></a:t>
            </a:r>
            <a:endParaRPr lang="id-ID" dirty="0" smtClean="0"/>
          </a:p>
          <a:p>
            <a:pPr>
              <a:buFont typeface="Wingdings" pitchFamily="2" charset="2"/>
              <a:buChar char="Ø"/>
            </a:pPr>
            <a:r>
              <a:rPr lang="id-ID" b="1" dirty="0" smtClean="0">
                <a:solidFill>
                  <a:srgbClr val="FF0000"/>
                </a:solidFill>
              </a:rPr>
              <a:t>kenikmatan </a:t>
            </a:r>
            <a:r>
              <a:rPr lang="id-ID" dirty="0" smtClean="0"/>
              <a:t>bekerja; </a:t>
            </a:r>
          </a:p>
          <a:p>
            <a:pPr>
              <a:buFont typeface="Wingdings" pitchFamily="2" charset="2"/>
              <a:buChar char="Ø"/>
            </a:pPr>
            <a:r>
              <a:rPr lang="id-ID" b="1" dirty="0" smtClean="0">
                <a:solidFill>
                  <a:srgbClr val="FF0000"/>
                </a:solidFill>
              </a:rPr>
              <a:t>keterbukaan </a:t>
            </a:r>
            <a:r>
              <a:rPr lang="id-ID" dirty="0" smtClean="0"/>
              <a:t>berbicara;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investasi </a:t>
            </a:r>
            <a:r>
              <a:rPr lang="id-ID" b="1" dirty="0" smtClean="0">
                <a:solidFill>
                  <a:srgbClr val="FF0000"/>
                </a:solidFill>
              </a:rPr>
              <a:t>emosional</a:t>
            </a:r>
            <a:r>
              <a:rPr lang="id-ID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 </a:t>
            </a:r>
            <a:r>
              <a:rPr lang="id-ID" b="1" dirty="0" smtClean="0">
                <a:solidFill>
                  <a:srgbClr val="FF0000"/>
                </a:solidFill>
              </a:rPr>
              <a:t>kebebasan </a:t>
            </a:r>
            <a:r>
              <a:rPr lang="id-ID" dirty="0" smtClean="0"/>
              <a:t>berbagi ide,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 </a:t>
            </a:r>
            <a:r>
              <a:rPr lang="id-ID" b="1" dirty="0" smtClean="0">
                <a:solidFill>
                  <a:srgbClr val="FF0000"/>
                </a:solidFill>
              </a:rPr>
              <a:t>harapan </a:t>
            </a:r>
            <a:r>
              <a:rPr lang="id-ID" dirty="0" smtClean="0"/>
              <a:t>dan </a:t>
            </a:r>
            <a:r>
              <a:rPr lang="id-ID" b="1" dirty="0" smtClean="0">
                <a:solidFill>
                  <a:srgbClr val="FF0000"/>
                </a:solidFill>
              </a:rPr>
              <a:t>perasaan </a:t>
            </a:r>
            <a:r>
              <a:rPr lang="id-ID" dirty="0" smtClean="0"/>
              <a:t>dengan pihak lain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d-ID" b="1" dirty="0" smtClean="0"/>
              <a:t>Kesuksesan proyek</a:t>
            </a:r>
            <a:endParaRPr lang="id-ID" dirty="0" smtClean="0"/>
          </a:p>
          <a:p>
            <a:r>
              <a:rPr lang="id-ID" dirty="0" smtClean="0"/>
              <a:t>Keberhasilan proyek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tujuan proyek, waktu, biaya, tingkat teknologi, pemakaian sumberdaya yang efektif dan efisien (Kerzner, 1995).</a:t>
            </a:r>
          </a:p>
          <a:p>
            <a:r>
              <a:rPr lang="id-ID" dirty="0" smtClean="0"/>
              <a:t>Pendekatan tradisional</a:t>
            </a:r>
            <a:r>
              <a:rPr lang="id-ID" dirty="0" smtClean="0">
                <a:sym typeface="Wingdings" pitchFamily="2" charset="2"/>
              </a:rPr>
              <a:t> </a:t>
            </a:r>
            <a:r>
              <a:rPr lang="id-ID" dirty="0" smtClean="0"/>
              <a:t> </a:t>
            </a:r>
            <a:r>
              <a:rPr lang="id-ID" b="1" dirty="0" smtClean="0">
                <a:solidFill>
                  <a:srgbClr val="FF0000"/>
                </a:solidFill>
              </a:rPr>
              <a:t>biaya,  waktu, </a:t>
            </a:r>
            <a:r>
              <a:rPr lang="id-ID" dirty="0" smtClean="0"/>
              <a:t>dan </a:t>
            </a:r>
            <a:r>
              <a:rPr lang="id-ID" b="1" dirty="0" smtClean="0">
                <a:solidFill>
                  <a:srgbClr val="FF0000"/>
                </a:solidFill>
              </a:rPr>
              <a:t>kualitas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i="1" dirty="0" smtClean="0"/>
              <a:t>iron triangle</a:t>
            </a:r>
            <a:r>
              <a:rPr lang="id-ID" dirty="0" smtClean="0"/>
              <a:t> (Toor dan Ogunlana, 2010).</a:t>
            </a:r>
          </a:p>
          <a:p>
            <a:r>
              <a:rPr lang="id-ID" dirty="0" smtClean="0"/>
              <a:t>Keberhasilan  proyek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waktu, biaya, kualitas, laba, </a:t>
            </a:r>
            <a:r>
              <a:rPr lang="id-ID" b="1" dirty="0" smtClean="0">
                <a:solidFill>
                  <a:srgbClr val="FF0000"/>
                </a:solidFill>
              </a:rPr>
              <a:t>kepuasan konsumen, </a:t>
            </a:r>
            <a:r>
              <a:rPr lang="id-ID" dirty="0" smtClean="0"/>
              <a:t>dan </a:t>
            </a:r>
            <a:r>
              <a:rPr lang="id-ID" b="1" dirty="0" smtClean="0">
                <a:solidFill>
                  <a:srgbClr val="FF0000"/>
                </a:solidFill>
              </a:rPr>
              <a:t>kepuasan publik </a:t>
            </a:r>
            <a:r>
              <a:rPr lang="id-ID" dirty="0" smtClean="0"/>
              <a:t>(Ling et al., 2009), </a:t>
            </a:r>
          </a:p>
          <a:p>
            <a:r>
              <a:rPr lang="id-ID" dirty="0" smtClean="0"/>
              <a:t>Keberhasilan  proyek </a:t>
            </a:r>
            <a:r>
              <a:rPr lang="id-ID" dirty="0" smtClean="0">
                <a:sym typeface="Wingdings" pitchFamily="2" charset="2"/>
              </a:rPr>
              <a:t> waktu, biaya,kualitas, laba, kepuasan konsumen,</a:t>
            </a:r>
            <a:r>
              <a:rPr lang="id-ID" dirty="0" smtClean="0"/>
              <a:t> </a:t>
            </a:r>
            <a:r>
              <a:rPr lang="id-ID" b="1" dirty="0" smtClean="0">
                <a:solidFill>
                  <a:srgbClr val="FF0000"/>
                </a:solidFill>
              </a:rPr>
              <a:t>tanggap terhadap perubahan </a:t>
            </a:r>
            <a:r>
              <a:rPr lang="id-ID" dirty="0" smtClean="0"/>
              <a:t>(Ling et al., 2008). </a:t>
            </a:r>
            <a:endParaRPr lang="id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d-ID" dirty="0" smtClean="0"/>
              <a:t>Shenhar et al. (1997)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kesesuaian tujuan</a:t>
            </a:r>
            <a:r>
              <a:rPr lang="id-ID" dirty="0" smtClean="0"/>
              <a:t>, </a:t>
            </a:r>
            <a:r>
              <a:rPr lang="id-ID" dirty="0" smtClean="0">
                <a:solidFill>
                  <a:srgbClr val="FF0000"/>
                </a:solidFill>
              </a:rPr>
              <a:t>manfaat </a:t>
            </a:r>
            <a:r>
              <a:rPr lang="id-ID" dirty="0" smtClean="0"/>
              <a:t>bagi pengguna akhir, manfaat bagi pengembangan organisasi, dan manfaat bagi pertahanan dan infrastruktur nasional. 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Jadwal </a:t>
            </a:r>
            <a:r>
              <a:rPr lang="id-ID" dirty="0" smtClean="0"/>
              <a:t>adalah perhitungan waktu dari aktifitas dan mengikuti logika yang telah ditentukan dalam proses perencanaan (Hamilton, 1997). 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Kepuasan konsumen </a:t>
            </a:r>
            <a:r>
              <a:rPr lang="id-ID" dirty="0" smtClean="0"/>
              <a:t>adalah perasaan  positip atau negatip dari konsumen terhadap nilai yang diterima sebagai hasil yang ditawarkan perusahaan dalam situasi penggunaan yang spesifik (Woodruff dan Gradial, 1996.)  </a:t>
            </a:r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b="1" dirty="0" smtClean="0"/>
              <a:t>METODOLOGI PENELITIAN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d-ID" b="1" dirty="0" smtClean="0"/>
              <a:t>Pengumpulan data</a:t>
            </a:r>
            <a:endParaRPr lang="id-ID" dirty="0" smtClean="0"/>
          </a:p>
          <a:p>
            <a:r>
              <a:rPr lang="id-ID" dirty="0" smtClean="0"/>
              <a:t>Pengumpulan data dilakukan pada perusahaan </a:t>
            </a:r>
            <a:r>
              <a:rPr lang="id-ID" dirty="0" smtClean="0">
                <a:solidFill>
                  <a:srgbClr val="FF0000"/>
                </a:solidFill>
              </a:rPr>
              <a:t>kontraktor perumahan </a:t>
            </a:r>
            <a:r>
              <a:rPr lang="id-ID" dirty="0" smtClean="0"/>
              <a:t>dan </a:t>
            </a:r>
            <a:r>
              <a:rPr lang="id-ID" dirty="0" smtClean="0">
                <a:solidFill>
                  <a:srgbClr val="FF0000"/>
                </a:solidFill>
              </a:rPr>
              <a:t>pengembang perumahan </a:t>
            </a:r>
            <a:r>
              <a:rPr lang="id-ID" dirty="0" smtClean="0"/>
              <a:t>di Surabaya</a:t>
            </a:r>
          </a:p>
          <a:p>
            <a:r>
              <a:rPr lang="id-ID" dirty="0" smtClean="0"/>
              <a:t>Digunakan </a:t>
            </a:r>
            <a:r>
              <a:rPr lang="id-ID" dirty="0" smtClean="0">
                <a:solidFill>
                  <a:srgbClr val="FF0000"/>
                </a:solidFill>
              </a:rPr>
              <a:t>kuesioner </a:t>
            </a:r>
            <a:r>
              <a:rPr lang="id-ID" dirty="0" smtClean="0"/>
              <a:t>yang berisi pertanyaan tentang kepercayaan, kepuasan kerja, dan kesuksesan proyek dengan menggunakan lima skala kepentingan. Skala 1 menunjukkan sangat tidak penting, dan skala 5 megisyaratkan sangat penting. </a:t>
            </a:r>
          </a:p>
          <a:p>
            <a:r>
              <a:rPr lang="id-ID" dirty="0" smtClean="0"/>
              <a:t>Data dianalisis dengan menggunakan metoda statistik deskriptif  dan  dilanjutkan dengan teknik analisis pembuatan model dengan </a:t>
            </a:r>
            <a:r>
              <a:rPr lang="id-ID" i="1" dirty="0" smtClean="0">
                <a:solidFill>
                  <a:srgbClr val="FF0000"/>
                </a:solidFill>
              </a:rPr>
              <a:t>Partial Least Square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(PLS).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b="1" dirty="0" smtClean="0"/>
              <a:t>Variabel penelitian</a:t>
            </a:r>
            <a:endParaRPr lang="id-ID" dirty="0" smtClean="0"/>
          </a:p>
          <a:p>
            <a:pPr marL="273050" indent="87313">
              <a:buFont typeface="Wingdings" pitchFamily="2" charset="2"/>
              <a:buChar char="Ø"/>
            </a:pPr>
            <a:r>
              <a:rPr lang="id-ID" dirty="0" smtClean="0"/>
              <a:t>Variabel bebas </a:t>
            </a:r>
            <a:r>
              <a:rPr lang="id-ID" dirty="0" smtClean="0">
                <a:solidFill>
                  <a:srgbClr val="FF0000"/>
                </a:solidFill>
              </a:rPr>
              <a:t>Kepercayaan, </a:t>
            </a:r>
          </a:p>
          <a:p>
            <a:pPr marL="273050" indent="87313">
              <a:buFont typeface="Wingdings" pitchFamily="2" charset="2"/>
              <a:buChar char="Ø"/>
            </a:pPr>
            <a:r>
              <a:rPr lang="id-ID" dirty="0" smtClean="0"/>
              <a:t>Variabel intervensi </a:t>
            </a:r>
            <a:r>
              <a:rPr lang="id-ID" dirty="0" smtClean="0">
                <a:solidFill>
                  <a:srgbClr val="FF0000"/>
                </a:solidFill>
              </a:rPr>
              <a:t>Kepuasan Kerja,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Variabel terikat </a:t>
            </a:r>
            <a:r>
              <a:rPr lang="id-ID" dirty="0" smtClean="0">
                <a:solidFill>
                  <a:srgbClr val="FF0000"/>
                </a:solidFill>
              </a:rPr>
              <a:t>Keseksesan Proyek.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dirty="0" smtClean="0"/>
              <a:t>Kepercayaan (Trust) </a:t>
            </a:r>
            <a:r>
              <a:rPr lang="id-ID" dirty="0" smtClean="0"/>
              <a:t>yaitu keyakinan satu pihak terhadap pihak lainnya dalam suatu hubungan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Kemampuan </a:t>
            </a:r>
            <a:r>
              <a:rPr lang="id-ID" dirty="0" smtClean="0"/>
              <a:t>(Trust 1),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Keahlian </a:t>
            </a:r>
            <a:r>
              <a:rPr lang="id-ID" dirty="0" smtClean="0"/>
              <a:t>(Trust 2),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Pengalaman </a:t>
            </a:r>
            <a:r>
              <a:rPr lang="id-ID" dirty="0" smtClean="0"/>
              <a:t>(Trust 3),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Kejujuran </a:t>
            </a:r>
            <a:r>
              <a:rPr lang="id-ID" dirty="0" smtClean="0"/>
              <a:t>(Trust 4),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Komitmen </a:t>
            </a:r>
            <a:r>
              <a:rPr lang="id-ID" dirty="0" smtClean="0"/>
              <a:t>(Trust 5),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Keadilan </a:t>
            </a:r>
            <a:r>
              <a:rPr lang="id-ID" dirty="0" smtClean="0"/>
              <a:t>(Trust 6),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Ketepatan Janji </a:t>
            </a:r>
            <a:r>
              <a:rPr lang="id-ID" dirty="0" smtClean="0"/>
              <a:t>(Trust 7),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Keterbukaan </a:t>
            </a:r>
            <a:r>
              <a:rPr lang="id-ID" dirty="0" smtClean="0"/>
              <a:t>(Trust 8),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Firasat</a:t>
            </a:r>
            <a:r>
              <a:rPr lang="id-ID" dirty="0" smtClean="0"/>
              <a:t> (Trust 9)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1" dirty="0" smtClean="0"/>
              <a:t>Kepuasan Kerja </a:t>
            </a:r>
            <a:r>
              <a:rPr lang="id-ID" dirty="0" smtClean="0"/>
              <a:t>merupakan keadaan emosi yang menggembirakan yang dihasilkan dari penilaian pekerjaan atau pengalaman pekerjaan,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Kenikmatan </a:t>
            </a:r>
            <a:r>
              <a:rPr lang="id-ID" dirty="0" smtClean="0"/>
              <a:t>Bekerja (Puas 1),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Keterbukaan</a:t>
            </a:r>
            <a:r>
              <a:rPr lang="id-ID" dirty="0" smtClean="0"/>
              <a:t> Berbicara (Puas 2),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Berbagi Masalah </a:t>
            </a:r>
            <a:r>
              <a:rPr lang="id-ID" dirty="0" smtClean="0"/>
              <a:t>(Puas 3),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Investasi </a:t>
            </a:r>
            <a:r>
              <a:rPr lang="id-ID" dirty="0" smtClean="0">
                <a:solidFill>
                  <a:srgbClr val="FF0000"/>
                </a:solidFill>
              </a:rPr>
              <a:t>Emosional </a:t>
            </a:r>
            <a:r>
              <a:rPr lang="id-ID" dirty="0" smtClean="0"/>
              <a:t>(Puas 4),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Kebebasan</a:t>
            </a:r>
            <a:r>
              <a:rPr lang="id-ID" dirty="0" smtClean="0"/>
              <a:t> Berbagi Ide (Puas 5).</a:t>
            </a:r>
            <a:endParaRPr lang="id-ID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1" dirty="0" smtClean="0"/>
              <a:t>Kesuksesan Proyek </a:t>
            </a:r>
            <a:r>
              <a:rPr lang="id-ID" dirty="0" smtClean="0"/>
              <a:t>yaitu suatu keadaan yang mencerminkan keberhasilan proyek dalam mencapai tujuannya,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Kesesuaian </a:t>
            </a:r>
            <a:r>
              <a:rPr lang="id-ID" dirty="0" smtClean="0">
                <a:solidFill>
                  <a:srgbClr val="FF0000"/>
                </a:solidFill>
              </a:rPr>
              <a:t>Waktu </a:t>
            </a:r>
            <a:r>
              <a:rPr lang="id-ID" dirty="0" smtClean="0"/>
              <a:t>(Sukses 1),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Kesesuaian </a:t>
            </a:r>
            <a:r>
              <a:rPr lang="id-ID" dirty="0" smtClean="0">
                <a:solidFill>
                  <a:srgbClr val="FF0000"/>
                </a:solidFill>
              </a:rPr>
              <a:t>Anggaran </a:t>
            </a:r>
            <a:r>
              <a:rPr lang="id-ID" dirty="0" smtClean="0"/>
              <a:t>(Sukses 2), 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Kesesuaian </a:t>
            </a:r>
            <a:r>
              <a:rPr lang="id-ID" dirty="0" smtClean="0">
                <a:solidFill>
                  <a:srgbClr val="FF0000"/>
                </a:solidFill>
              </a:rPr>
              <a:t>Tujuan</a:t>
            </a:r>
            <a:r>
              <a:rPr lang="id-ID" dirty="0" smtClean="0"/>
              <a:t> Pemilik (Sukses 3),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>
                <a:solidFill>
                  <a:srgbClr val="FF0000"/>
                </a:solidFill>
              </a:rPr>
              <a:t>Kepuasan Pelanggan </a:t>
            </a:r>
            <a:r>
              <a:rPr lang="id-ID" dirty="0" smtClean="0"/>
              <a:t>(Sukses 4).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b="1" dirty="0" smtClean="0"/>
              <a:t>Hipotesis penelitian</a:t>
            </a:r>
            <a:endParaRPr lang="id-ID" dirty="0" smtClean="0"/>
          </a:p>
          <a:p>
            <a:pPr marL="623888" indent="-263525">
              <a:buFont typeface="Wingdings" pitchFamily="2" charset="2"/>
              <a:buChar char="Ø"/>
            </a:pPr>
            <a:r>
              <a:rPr lang="id-ID" dirty="0" smtClean="0"/>
              <a:t>Hipotesis 1: </a:t>
            </a:r>
            <a:r>
              <a:rPr lang="id-ID" dirty="0" smtClean="0">
                <a:solidFill>
                  <a:srgbClr val="FF0000"/>
                </a:solidFill>
              </a:rPr>
              <a:t>Kepercayaan</a:t>
            </a:r>
            <a:r>
              <a:rPr lang="id-ID" dirty="0" smtClean="0"/>
              <a:t> memiliki pengaruh yang positif signifikan terhadap </a:t>
            </a:r>
            <a:r>
              <a:rPr lang="id-ID" dirty="0" smtClean="0">
                <a:solidFill>
                  <a:srgbClr val="FF0000"/>
                </a:solidFill>
              </a:rPr>
              <a:t>Kepuasan Kerja</a:t>
            </a:r>
            <a:r>
              <a:rPr lang="id-ID" dirty="0" smtClean="0"/>
              <a:t>. </a:t>
            </a:r>
          </a:p>
          <a:p>
            <a:pPr marL="623888" indent="-263525">
              <a:buFont typeface="Wingdings" pitchFamily="2" charset="2"/>
              <a:buChar char="Ø"/>
            </a:pPr>
            <a:r>
              <a:rPr lang="id-ID" dirty="0" smtClean="0"/>
              <a:t>Hipotesis 2: </a:t>
            </a:r>
            <a:r>
              <a:rPr lang="id-ID" dirty="0" smtClean="0">
                <a:solidFill>
                  <a:srgbClr val="00B0F0"/>
                </a:solidFill>
              </a:rPr>
              <a:t>Kepercayaan </a:t>
            </a:r>
            <a:r>
              <a:rPr lang="id-ID" i="1" dirty="0" smtClean="0"/>
              <a:t> </a:t>
            </a:r>
            <a:r>
              <a:rPr lang="id-ID" dirty="0" smtClean="0"/>
              <a:t>memiliki pengaruh yang positif signifikan terhadap </a:t>
            </a:r>
            <a:r>
              <a:rPr lang="id-ID" dirty="0" smtClean="0">
                <a:solidFill>
                  <a:srgbClr val="00B0F0"/>
                </a:solidFill>
              </a:rPr>
              <a:t>Kesuksesan</a:t>
            </a:r>
            <a:r>
              <a:rPr lang="id-ID" dirty="0" smtClean="0"/>
              <a:t> Proyek. </a:t>
            </a:r>
          </a:p>
          <a:p>
            <a:pPr marL="623888" indent="-263525">
              <a:buFont typeface="Wingdings" pitchFamily="2" charset="2"/>
              <a:buChar char="Ø"/>
            </a:pPr>
            <a:r>
              <a:rPr lang="id-ID" dirty="0" smtClean="0"/>
              <a:t>Hipotesis 3: </a:t>
            </a:r>
            <a:r>
              <a:rPr lang="id-ID" dirty="0" smtClean="0">
                <a:solidFill>
                  <a:srgbClr val="00B0F0"/>
                </a:solidFill>
              </a:rPr>
              <a:t>Kepuasan Kerja </a:t>
            </a:r>
            <a:r>
              <a:rPr lang="id-ID" dirty="0" smtClean="0"/>
              <a:t>memiliki pengaruh yang positif signifikan terhadap </a:t>
            </a:r>
            <a:r>
              <a:rPr lang="id-ID" dirty="0" smtClean="0">
                <a:solidFill>
                  <a:srgbClr val="00B0F0"/>
                </a:solidFill>
              </a:rPr>
              <a:t>Kesuksesan </a:t>
            </a:r>
            <a:r>
              <a:rPr lang="id-ID" dirty="0" smtClean="0"/>
              <a:t>Proyek.</a:t>
            </a:r>
          </a:p>
          <a:p>
            <a:pPr>
              <a:buNone/>
            </a:pP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dirty="0" smtClean="0"/>
              <a:t>Teknik analisis data</a:t>
            </a:r>
            <a:endParaRPr lang="id-ID" dirty="0" smtClean="0"/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Uji </a:t>
            </a:r>
            <a:r>
              <a:rPr lang="id-ID" dirty="0" smtClean="0">
                <a:solidFill>
                  <a:srgbClr val="FF0000"/>
                </a:solidFill>
              </a:rPr>
              <a:t>validitas</a:t>
            </a:r>
            <a:r>
              <a:rPr lang="id-ID" dirty="0" smtClean="0"/>
              <a:t> dan uji </a:t>
            </a:r>
            <a:r>
              <a:rPr lang="id-ID" dirty="0" smtClean="0">
                <a:solidFill>
                  <a:srgbClr val="FF0000"/>
                </a:solidFill>
              </a:rPr>
              <a:t>reliabilitas</a:t>
            </a:r>
          </a:p>
          <a:p>
            <a:pPr marL="273050" indent="-9525">
              <a:buFont typeface="Wingdings" pitchFamily="2" charset="2"/>
              <a:buChar char="Ø"/>
            </a:pPr>
            <a:r>
              <a:rPr lang="id-ID" dirty="0" smtClean="0"/>
              <a:t>Teknik analisis </a:t>
            </a:r>
            <a:r>
              <a:rPr lang="id-ID" i="1" dirty="0" smtClean="0"/>
              <a:t>Partial Least Square </a:t>
            </a:r>
            <a:r>
              <a:rPr lang="id-ID" dirty="0" smtClean="0"/>
              <a:t>(PLS) </a:t>
            </a:r>
          </a:p>
          <a:p>
            <a:pPr marL="720725" indent="-180975">
              <a:buFont typeface="Courier New" pitchFamily="49" charset="0"/>
              <a:buChar char="o"/>
            </a:pPr>
            <a:r>
              <a:rPr lang="id-ID" dirty="0" smtClean="0"/>
              <a:t>Model pengukuran </a:t>
            </a:r>
            <a:r>
              <a:rPr lang="id-ID" i="1" dirty="0" smtClean="0"/>
              <a:t>(</a:t>
            </a:r>
            <a:r>
              <a:rPr lang="id-ID" i="1" dirty="0" smtClean="0">
                <a:solidFill>
                  <a:srgbClr val="0070C0"/>
                </a:solidFill>
              </a:rPr>
              <a:t>outer model</a:t>
            </a:r>
            <a:r>
              <a:rPr lang="id-ID" i="1" dirty="0" smtClean="0"/>
              <a:t>)</a:t>
            </a:r>
            <a:r>
              <a:rPr lang="id-ID" dirty="0" smtClean="0"/>
              <a:t> 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 hubungan variabel indikator dengan variabel latennya. </a:t>
            </a:r>
            <a:r>
              <a:rPr lang="id-ID" i="1" dirty="0" smtClean="0"/>
              <a:t>Convergent Validity,  Discriminant </a:t>
            </a:r>
            <a:r>
              <a:rPr lang="id-ID" i="1" dirty="0" smtClean="0"/>
              <a:t>Validity, </a:t>
            </a:r>
            <a:r>
              <a:rPr lang="id-ID" dirty="0" smtClean="0"/>
              <a:t>dan </a:t>
            </a:r>
            <a:r>
              <a:rPr lang="id-ID" i="1" dirty="0" smtClean="0"/>
              <a:t>Composite Reliability.</a:t>
            </a:r>
            <a:endParaRPr lang="id-ID" dirty="0" smtClean="0"/>
          </a:p>
          <a:p>
            <a:pPr marL="720725" indent="-180975">
              <a:buFont typeface="Courier New" pitchFamily="49" charset="0"/>
              <a:buChar char="o"/>
            </a:pPr>
            <a:r>
              <a:rPr lang="id-ID" dirty="0" smtClean="0"/>
              <a:t>Model struktural </a:t>
            </a:r>
            <a:r>
              <a:rPr lang="id-ID" i="1" dirty="0" smtClean="0"/>
              <a:t>(</a:t>
            </a:r>
            <a:r>
              <a:rPr lang="id-ID" i="1" dirty="0" smtClean="0">
                <a:solidFill>
                  <a:srgbClr val="0070C0"/>
                </a:solidFill>
              </a:rPr>
              <a:t>inner model</a:t>
            </a:r>
            <a:r>
              <a:rPr lang="id-ID" i="1" dirty="0" smtClean="0"/>
              <a:t>)</a:t>
            </a:r>
            <a:r>
              <a:rPr lang="id-ID" dirty="0" smtClean="0"/>
              <a:t>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hubungan antar variabel laten. </a:t>
            </a:r>
            <a:r>
              <a:rPr lang="id-ID" i="1" dirty="0" smtClean="0">
                <a:solidFill>
                  <a:srgbClr val="FF0000"/>
                </a:solidFill>
              </a:rPr>
              <a:t>R square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untuk konstruk </a:t>
            </a:r>
            <a:r>
              <a:rPr lang="id-ID" dirty="0" smtClean="0">
                <a:solidFill>
                  <a:srgbClr val="FF0000"/>
                </a:solidFill>
              </a:rPr>
              <a:t>dependen,</a:t>
            </a:r>
            <a:r>
              <a:rPr lang="id-ID" dirty="0" smtClean="0"/>
              <a:t>  </a:t>
            </a:r>
            <a:r>
              <a:rPr lang="id-ID" i="1" dirty="0" smtClean="0"/>
              <a:t>Stone-Geisser Q-square test </a:t>
            </a:r>
            <a:r>
              <a:rPr lang="id-ID" dirty="0" smtClean="0"/>
              <a:t>untuk </a:t>
            </a:r>
            <a:r>
              <a:rPr lang="id-ID" i="1" dirty="0" smtClean="0"/>
              <a:t>predictive relevance </a:t>
            </a:r>
            <a:r>
              <a:rPr lang="id-ID" dirty="0" smtClean="0"/>
              <a:t>dan </a:t>
            </a:r>
            <a:r>
              <a:rPr lang="id-ID" dirty="0" smtClean="0">
                <a:solidFill>
                  <a:srgbClr val="FF0000"/>
                </a:solidFill>
              </a:rPr>
              <a:t>uji t</a:t>
            </a:r>
            <a:r>
              <a:rPr lang="id-ID" dirty="0" smtClean="0"/>
              <a:t> serta signifikansi dari koefisien parameter jalur struktural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b="1" dirty="0" smtClean="0"/>
              <a:t>ANALISIS DAN PEMBAHASAN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 smtClean="0"/>
              <a:t>Uji validitas dan reliabilitas</a:t>
            </a:r>
            <a:endParaRPr lang="id-ID" dirty="0" smtClean="0"/>
          </a:p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0070C0"/>
                </a:solidFill>
              </a:rPr>
              <a:t>Uji validitas </a:t>
            </a:r>
            <a:r>
              <a:rPr lang="id-ID" dirty="0" smtClean="0"/>
              <a:t>: mengetahui </a:t>
            </a:r>
            <a:r>
              <a:rPr lang="id-ID" dirty="0" smtClean="0">
                <a:solidFill>
                  <a:srgbClr val="FF0000"/>
                </a:solidFill>
              </a:rPr>
              <a:t>ketepatan</a:t>
            </a:r>
            <a:r>
              <a:rPr lang="id-ID" dirty="0" smtClean="0"/>
              <a:t> dan </a:t>
            </a:r>
            <a:r>
              <a:rPr lang="id-ID" dirty="0" smtClean="0">
                <a:solidFill>
                  <a:srgbClr val="FF0000"/>
                </a:solidFill>
              </a:rPr>
              <a:t>kecermatan </a:t>
            </a:r>
            <a:r>
              <a:rPr lang="id-ID" dirty="0" smtClean="0"/>
              <a:t>skala pengukuran dalam menjalankan fungsi ukurnya.</a:t>
            </a:r>
          </a:p>
          <a:p>
            <a:r>
              <a:rPr lang="id-ID" dirty="0" smtClean="0"/>
              <a:t> Uji </a:t>
            </a:r>
            <a:r>
              <a:rPr lang="id-ID" dirty="0" smtClean="0">
                <a:solidFill>
                  <a:srgbClr val="0070C0"/>
                </a:solidFill>
              </a:rPr>
              <a:t>reliabilitas</a:t>
            </a:r>
            <a:r>
              <a:rPr lang="id-ID" dirty="0" smtClean="0"/>
              <a:t>: mengetahui sejauh mana suatu  hasil pengukuran relatif </a:t>
            </a:r>
            <a:r>
              <a:rPr lang="id-ID" dirty="0" smtClean="0">
                <a:solidFill>
                  <a:srgbClr val="FF0000"/>
                </a:solidFill>
              </a:rPr>
              <a:t>konsisten </a:t>
            </a:r>
            <a:r>
              <a:rPr lang="id-ID" dirty="0" smtClean="0"/>
              <a:t>apabila pengukuran dilakukan dua kali atau lebih dengan menggunakan koefisien  α Cronbach.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2400" dirty="0" smtClean="0"/>
              <a:t>Hasil uji validitas</a:t>
            </a:r>
            <a:br>
              <a:rPr lang="id-ID" sz="2400" dirty="0" smtClean="0"/>
            </a:br>
            <a:endParaRPr lang="id-ID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676399"/>
          <a:ext cx="8504240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575"/>
                <a:gridCol w="2743200"/>
                <a:gridCol w="1219200"/>
                <a:gridCol w="1219200"/>
                <a:gridCol w="1643065"/>
              </a:tblGrid>
              <a:tr h="461709">
                <a:tc>
                  <a:txBody>
                    <a:bodyPr/>
                    <a:lstStyle/>
                    <a:p>
                      <a:pPr marL="457200" indent="-1936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 indikator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latin typeface="Times New Roman"/>
                          <a:ea typeface="Times New Roman"/>
                          <a:cs typeface="Times New Roman"/>
                        </a:rPr>
                        <a:t>r  hitung</a:t>
                      </a:r>
                      <a:endParaRPr lang="id-ID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r  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tabel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latin typeface="Times New Roman"/>
                          <a:ea typeface="Times New Roman"/>
                          <a:cs typeface="Times New Roman"/>
                        </a:rPr>
                        <a:t>Keterangan</a:t>
                      </a:r>
                      <a:endParaRPr lang="id-ID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endParaRPr lang="id-ID" sz="18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Kemampuan (Trust 1)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0,764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Keahlian (Trust 2)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0,815</a:t>
                      </a:r>
                      <a:endParaRPr lang="id-ID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Pengalaman (Trust 3)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0,737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Kejujuran (Trust 4)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0,678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Komitmen 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(Trust 5)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0,835</a:t>
                      </a:r>
                      <a:endParaRPr lang="id-ID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Keadilan (Trust 6)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0,731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Ketepatan Janji (Trust 7)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0,793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Keterbukaan (Trust 8)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0,797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27781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Firasat (Trust 9)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0,791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3715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775"/>
                <a:gridCol w="2667000"/>
                <a:gridCol w="1295400"/>
                <a:gridCol w="1752600"/>
                <a:gridCol w="1414465"/>
              </a:tblGrid>
              <a:tr h="370840">
                <a:tc>
                  <a:txBody>
                    <a:bodyPr/>
                    <a:lstStyle/>
                    <a:p>
                      <a:pPr marL="457200" indent="-1936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 indikator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latin typeface="Times New Roman"/>
                          <a:ea typeface="Times New Roman"/>
                          <a:cs typeface="Times New Roman"/>
                        </a:rPr>
                        <a:t>r  hitung</a:t>
                      </a:r>
                      <a:endParaRPr lang="id-ID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r  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tabel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latin typeface="Times New Roman"/>
                          <a:ea typeface="Times New Roman"/>
                          <a:cs typeface="Times New Roman"/>
                        </a:rPr>
                        <a:t>Keterangan</a:t>
                      </a:r>
                      <a:endParaRPr lang="id-ID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79388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Kepuasan Kerja</a:t>
                      </a:r>
                      <a:endParaRPr lang="id-ID" sz="18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Kenikmatan bekerja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0,722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Keterbukaan Berbicara</a:t>
                      </a:r>
                    </a:p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 Puas 2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0,794</a:t>
                      </a:r>
                      <a:endParaRPr lang="id-ID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Berbagi</a:t>
                      </a:r>
                      <a:r>
                        <a:rPr lang="id-ID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Masalah </a:t>
                      </a:r>
                    </a:p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0,793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Investasi Emosional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4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0,786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Kebebasan Berbagi Ide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5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0,737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306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848"/>
                <a:gridCol w="2569527"/>
                <a:gridCol w="1524000"/>
                <a:gridCol w="1524000"/>
                <a:gridCol w="1185865"/>
              </a:tblGrid>
              <a:tr h="370840">
                <a:tc>
                  <a:txBody>
                    <a:bodyPr/>
                    <a:lstStyle/>
                    <a:p>
                      <a:pPr marL="457200" indent="-1936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 indikator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latin typeface="Times New Roman"/>
                          <a:ea typeface="Times New Roman"/>
                          <a:cs typeface="Times New Roman"/>
                        </a:rPr>
                        <a:t>r  hitung</a:t>
                      </a:r>
                      <a:endParaRPr lang="id-ID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r  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tabel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latin typeface="Times New Roman"/>
                          <a:ea typeface="Times New Roman"/>
                          <a:cs typeface="Times New Roman"/>
                        </a:rPr>
                        <a:t>Keterangan</a:t>
                      </a:r>
                      <a:endParaRPr lang="id-ID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63525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Kesuksesan Proyek</a:t>
                      </a:r>
                      <a:endParaRPr lang="id-ID" sz="18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Kesesuaian Waktu (Sukses 1)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0,670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Kesesuaian Anggaran (Sukses 2)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0,788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Kesesuaian Tujuan Pemilik (Sukses 3 )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0,737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388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Kepuasan Pelanggan 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(Sukses 4)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0,800</a:t>
                      </a:r>
                      <a:endParaRPr lang="id-ID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0,361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Valid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000" dirty="0" smtClean="0"/>
              <a:t> Hasil uji </a:t>
            </a:r>
            <a:r>
              <a:rPr lang="id-ID" sz="2000" b="1" dirty="0" smtClean="0"/>
              <a:t>reliabilitas</a:t>
            </a:r>
            <a:br>
              <a:rPr lang="id-ID" sz="2000" b="1" dirty="0" smtClean="0"/>
            </a:br>
            <a:endParaRPr lang="id-ID" sz="2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060"/>
                <a:gridCol w="2126060"/>
                <a:gridCol w="2126060"/>
                <a:gridCol w="2126060"/>
              </a:tblGrid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/>
                          <a:ea typeface="Times New Roman"/>
                          <a:cs typeface="Times New Roman"/>
                        </a:rPr>
                        <a:t>Variabel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Cronbach Alpha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Nilai kritis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Keterangan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endParaRPr lang="id-ID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0,940</a:t>
                      </a:r>
                      <a:endParaRPr lang="id-ID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0,600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Reliabel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/>
                          <a:ea typeface="Times New Roman"/>
                          <a:cs typeface="Times New Roman"/>
                        </a:rPr>
                        <a:t>Kepuasan Kerja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0,905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0,600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latin typeface="Times New Roman"/>
                          <a:ea typeface="Times New Roman"/>
                          <a:cs typeface="Times New Roman"/>
                        </a:rPr>
                        <a:t>Reliabel</a:t>
                      </a:r>
                      <a:endParaRPr lang="id-ID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/>
                          <a:ea typeface="Times New Roman"/>
                          <a:cs typeface="Times New Roman"/>
                        </a:rPr>
                        <a:t>Kesuksesan proyek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/>
                          <a:ea typeface="Times New Roman"/>
                          <a:cs typeface="Times New Roman"/>
                        </a:rPr>
                        <a:t>0,883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/>
                          <a:ea typeface="Times New Roman"/>
                          <a:cs typeface="Times New Roman"/>
                        </a:rPr>
                        <a:t>0,600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latin typeface="Times New Roman"/>
                          <a:ea typeface="Times New Roman"/>
                          <a:cs typeface="Times New Roman"/>
                        </a:rPr>
                        <a:t>Reliabel</a:t>
                      </a:r>
                      <a:endParaRPr lang="id-ID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dirty="0" smtClean="0"/>
              <a:t>Model Pengukuran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1" dirty="0" smtClean="0">
                <a:solidFill>
                  <a:srgbClr val="FF0000"/>
                </a:solidFill>
              </a:rPr>
              <a:t>Convergen Validity</a:t>
            </a:r>
          </a:p>
          <a:p>
            <a:pPr>
              <a:buNone/>
            </a:pPr>
            <a:r>
              <a:rPr lang="id-ID" b="1" dirty="0" smtClean="0">
                <a:solidFill>
                  <a:srgbClr val="FF0000"/>
                </a:solidFill>
              </a:rPr>
              <a:t> </a:t>
            </a:r>
            <a:r>
              <a:rPr lang="id-ID" b="1" dirty="0" smtClean="0">
                <a:solidFill>
                  <a:srgbClr val="FF0000"/>
                </a:solidFill>
              </a:rPr>
              <a:t>  </a:t>
            </a:r>
            <a:r>
              <a:rPr lang="id-ID" dirty="0" smtClean="0"/>
              <a:t>Merupakan model pengukuran refleksif indikator yang dinilai berdasarkan korelasi antara item score dengan construct score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Discriminant Validity </a:t>
            </a:r>
          </a:p>
          <a:p>
            <a:pPr>
              <a:buNone/>
            </a:pPr>
            <a:r>
              <a:rPr lang="id-ID" dirty="0" smtClean="0">
                <a:solidFill>
                  <a:srgbClr val="FF0000"/>
                </a:solidFill>
              </a:rPr>
              <a:t>    </a:t>
            </a:r>
            <a:r>
              <a:rPr lang="id-ID" dirty="0" smtClean="0"/>
              <a:t>Merupakan model pengukuran refleksif dari indikator yang dinilai berdasarkan cross loading pengukuran dengan konstruk</a:t>
            </a:r>
          </a:p>
          <a:p>
            <a:pPr>
              <a:buNone/>
            </a:pPr>
            <a:r>
              <a:rPr lang="id-ID" dirty="0" smtClean="0"/>
              <a:t>  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685800" y="5257800"/>
          <a:ext cx="5932487" cy="739775"/>
        </p:xfrm>
        <a:graphic>
          <a:graphicData uri="http://schemas.openxmlformats.org/presentationml/2006/ole">
            <p:oleObj spid="_x0000_s1028" name="Document" r:id="rId3" imgW="5932159" imgH="7393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1" dirty="0" smtClean="0">
                <a:solidFill>
                  <a:srgbClr val="FF0000"/>
                </a:solidFill>
              </a:rPr>
              <a:t>Composite reliability</a:t>
            </a:r>
          </a:p>
          <a:p>
            <a:pPr>
              <a:buNone/>
            </a:pPr>
            <a:r>
              <a:rPr lang="id-ID" b="1" dirty="0" smtClean="0">
                <a:solidFill>
                  <a:srgbClr val="FF0000"/>
                </a:solidFill>
              </a:rPr>
              <a:t>    </a:t>
            </a:r>
            <a:r>
              <a:rPr lang="id-ID" dirty="0" smtClean="0"/>
              <a:t>Merupakan blok indikator  yang mengukur suatu konstruk</a:t>
            </a:r>
          </a:p>
          <a:p>
            <a:pPr>
              <a:buNone/>
            </a:pPr>
            <a:r>
              <a:rPr lang="id-ID" b="1" dirty="0" smtClean="0">
                <a:solidFill>
                  <a:srgbClr val="FF0000"/>
                </a:solidFill>
              </a:rPr>
              <a:t> </a:t>
            </a:r>
            <a:r>
              <a:rPr lang="id-ID" b="1" dirty="0" smtClean="0">
                <a:solidFill>
                  <a:srgbClr val="FF0000"/>
                </a:solidFill>
              </a:rPr>
              <a:t>   </a:t>
            </a:r>
            <a:endParaRPr lang="id-ID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id-ID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id-ID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id-ID" b="1" dirty="0" smtClean="0">
                <a:solidFill>
                  <a:srgbClr val="FF0000"/>
                </a:solidFill>
              </a:rPr>
              <a:t>   </a:t>
            </a:r>
            <a:r>
              <a:rPr lang="el-GR" sz="2000" dirty="0" smtClean="0"/>
              <a:t>λ</a:t>
            </a:r>
            <a:r>
              <a:rPr lang="id-ID" sz="2000" dirty="0" smtClean="0"/>
              <a:t>i = komponen loading ke indikator </a:t>
            </a:r>
          </a:p>
          <a:p>
            <a:pPr>
              <a:buNone/>
            </a:pPr>
            <a:r>
              <a:rPr lang="id-ID" sz="2000" dirty="0" smtClean="0"/>
              <a:t> </a:t>
            </a:r>
            <a:r>
              <a:rPr lang="id-ID" sz="2000" dirty="0" smtClean="0"/>
              <a:t>  </a:t>
            </a:r>
          </a:p>
          <a:p>
            <a:pPr>
              <a:buNone/>
            </a:pPr>
            <a:endParaRPr lang="id-ID" sz="2000" dirty="0" smtClean="0"/>
          </a:p>
          <a:p>
            <a:pPr>
              <a:buNone/>
            </a:pPr>
            <a:r>
              <a:rPr lang="id-ID" sz="2000" dirty="0" smtClean="0"/>
              <a:t>        </a:t>
            </a:r>
            <a:r>
              <a:rPr lang="el-GR" sz="2000" i="1" dirty="0" smtClean="0"/>
              <a:t>ρ</a:t>
            </a:r>
            <a:r>
              <a:rPr lang="id-ID" sz="2000" i="1" dirty="0" smtClean="0"/>
              <a:t>c</a:t>
            </a:r>
            <a:r>
              <a:rPr lang="id-ID" sz="2000" dirty="0" smtClean="0"/>
              <a:t> =  closer approximation  sebagai ukuran internal consistence </a:t>
            </a:r>
            <a:endParaRPr lang="id-ID" sz="2000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09600" y="2971800"/>
          <a:ext cx="5932487" cy="928687"/>
        </p:xfrm>
        <a:graphic>
          <a:graphicData uri="http://schemas.openxmlformats.org/presentationml/2006/ole">
            <p:oleObj spid="_x0000_s2052" name="Document" r:id="rId3" imgW="5932159" imgH="928335" progId="Word.Document.12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685800" y="5029200"/>
          <a:ext cx="4343400" cy="442913"/>
        </p:xfrm>
        <a:graphic>
          <a:graphicData uri="http://schemas.openxmlformats.org/presentationml/2006/ole">
            <p:oleObj spid="_x0000_s2055" name="Document" r:id="rId4" imgW="5932159" imgH="44239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d-ID" b="1" dirty="0" smtClean="0"/>
              <a:t>Model pengukuran</a:t>
            </a:r>
            <a:endParaRPr lang="id-ID" dirty="0" smtClean="0"/>
          </a:p>
          <a:p>
            <a:r>
              <a:rPr lang="id-ID" i="1" dirty="0" smtClean="0"/>
              <a:t>Convergent Validity</a:t>
            </a:r>
            <a:r>
              <a:rPr lang="id-ID" dirty="0" smtClean="0"/>
              <a:t> : faktor </a:t>
            </a:r>
            <a:r>
              <a:rPr lang="id-ID" i="1" dirty="0" smtClean="0"/>
              <a:t>loading</a:t>
            </a:r>
            <a:r>
              <a:rPr lang="id-ID" dirty="0" smtClean="0"/>
              <a:t> &gt; 0,50 berarti setiap variabel indikator bisa merefleksikan variabel latennya masing-masing.</a:t>
            </a:r>
          </a:p>
          <a:p>
            <a:r>
              <a:rPr lang="id-ID" dirty="0" smtClean="0"/>
              <a:t>Kepuasan Kerja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Kenikmatan  Bekerja sebesar 0,8214,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 </a:t>
            </a:r>
            <a:r>
              <a:rPr lang="id-ID" b="1" dirty="0" smtClean="0">
                <a:solidFill>
                  <a:srgbClr val="FF0000"/>
                </a:solidFill>
              </a:rPr>
              <a:t>Keterbukaan Berbicara </a:t>
            </a:r>
            <a:r>
              <a:rPr lang="id-ID" dirty="0" smtClean="0"/>
              <a:t>sebesar </a:t>
            </a:r>
            <a:r>
              <a:rPr lang="id-ID" b="1" dirty="0" smtClean="0">
                <a:solidFill>
                  <a:srgbClr val="FF0000"/>
                </a:solidFill>
              </a:rPr>
              <a:t>0,8744,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Berbagi Masalah sebesar 0,8743,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 Investasi Emosional sebesar 0,8713, dan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Keterbukaan Berbagi Ide sebesar 0,8275.</a:t>
            </a:r>
          </a:p>
          <a:p>
            <a:endParaRPr lang="id-ID" dirty="0" smtClean="0"/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b="1" dirty="0" smtClean="0"/>
              <a:t>Kepercayaan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Kemampuan sebesar 0,8033,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Keahlian sebesar 0,8457,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Pengalaman sebesar 0,8206,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Kejujuran sebesar 0,8535, </a:t>
            </a:r>
          </a:p>
          <a:p>
            <a:pPr>
              <a:buFont typeface="Wingdings" pitchFamily="2" charset="2"/>
              <a:buChar char="Ø"/>
            </a:pPr>
            <a:r>
              <a:rPr lang="id-ID" b="1" dirty="0" smtClean="0">
                <a:solidFill>
                  <a:srgbClr val="FF0000"/>
                </a:solidFill>
              </a:rPr>
              <a:t>Komitmen</a:t>
            </a:r>
            <a:r>
              <a:rPr lang="id-ID" dirty="0" smtClean="0"/>
              <a:t> sebesar </a:t>
            </a:r>
            <a:r>
              <a:rPr lang="id-ID" b="1" dirty="0" smtClean="0">
                <a:solidFill>
                  <a:srgbClr val="FF0000"/>
                </a:solidFill>
              </a:rPr>
              <a:t>0,8859,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Keadilan sebesar 0,8033,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Ketepatan Janji sebesar 0, 8187,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Keterbukaan sebesar 0,8398,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 Firasat sebesar 0, 7415.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b="1" dirty="0" smtClean="0"/>
              <a:t>Kesuksesan Proyek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Kesesuaian Waktu sebesar 0, 7921,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Kesesuaian Anggaran sebesar 0, 8849, 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Kesesuaian Tujuan Pemilik sebesar 0, 8698, </a:t>
            </a:r>
          </a:p>
          <a:p>
            <a:pPr>
              <a:buFont typeface="Wingdings" pitchFamily="2" charset="2"/>
              <a:buChar char="Ø"/>
            </a:pPr>
            <a:r>
              <a:rPr lang="id-ID" b="1" dirty="0" smtClean="0">
                <a:solidFill>
                  <a:srgbClr val="FF0000"/>
                </a:solidFill>
              </a:rPr>
              <a:t>Kepuasan Pelanggan </a:t>
            </a:r>
            <a:r>
              <a:rPr lang="id-ID" dirty="0" smtClean="0"/>
              <a:t>sebesar </a:t>
            </a:r>
            <a:r>
              <a:rPr lang="id-ID" b="1" dirty="0" smtClean="0">
                <a:solidFill>
                  <a:srgbClr val="FF0000"/>
                </a:solidFill>
              </a:rPr>
              <a:t>0, 8991.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b="1" i="1" dirty="0" smtClean="0">
                <a:solidFill>
                  <a:srgbClr val="FF0000"/>
                </a:solidFill>
              </a:rPr>
              <a:t>Discriminant Validity</a:t>
            </a:r>
            <a:r>
              <a:rPr lang="id-ID" b="1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menunjukkan angka yang valid karena setiap variabel indikator nilainya lebih besar dari pada </a:t>
            </a:r>
            <a:r>
              <a:rPr lang="id-ID" dirty="0" smtClean="0">
                <a:solidFill>
                  <a:srgbClr val="FF0000"/>
                </a:solidFill>
              </a:rPr>
              <a:t>0,50.</a:t>
            </a:r>
            <a:r>
              <a:rPr lang="id-ID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Kesuksesan Proyek dari variabel indikator Kesesuaian Tujuan Pemilik (Sukses 3) yang berasal dari </a:t>
            </a:r>
            <a:r>
              <a:rPr lang="id-ID" b="1" dirty="0" smtClean="0">
                <a:solidFill>
                  <a:srgbClr val="FF0000"/>
                </a:solidFill>
              </a:rPr>
              <a:t>Kepercayaan</a:t>
            </a:r>
            <a:r>
              <a:rPr lang="id-ID" dirty="0" smtClean="0"/>
              <a:t> mempunyai nilai faktor </a:t>
            </a:r>
            <a:r>
              <a:rPr lang="id-ID" i="1" dirty="0" smtClean="0"/>
              <a:t>loading</a:t>
            </a:r>
            <a:r>
              <a:rPr lang="id-ID" dirty="0" smtClean="0"/>
              <a:t> yang besar (</a:t>
            </a:r>
            <a:r>
              <a:rPr lang="id-ID" b="1" dirty="0" smtClean="0">
                <a:solidFill>
                  <a:srgbClr val="FF0000"/>
                </a:solidFill>
              </a:rPr>
              <a:t>0,8818)</a:t>
            </a:r>
            <a:r>
              <a:rPr lang="id-ID" dirty="0" smtClean="0"/>
              <a:t> jika dibandingkan dengan yang berasal dari Kepuasan Kerja yang besarnya 0,8681. </a:t>
            </a:r>
          </a:p>
          <a:p>
            <a:pPr>
              <a:buFont typeface="Wingdings" pitchFamily="2" charset="2"/>
              <a:buChar char="Ø"/>
            </a:pPr>
            <a:r>
              <a:rPr lang="id-ID" dirty="0" smtClean="0"/>
              <a:t>Ini berarti bahwa </a:t>
            </a:r>
            <a:r>
              <a:rPr lang="id-ID" b="1" dirty="0" smtClean="0">
                <a:solidFill>
                  <a:srgbClr val="FF0000"/>
                </a:solidFill>
              </a:rPr>
              <a:t>Kesesuaian Tujuan Pemilik </a:t>
            </a:r>
            <a:r>
              <a:rPr lang="id-ID" dirty="0" smtClean="0"/>
              <a:t>lebih banyak direfleksikan oleh variabel Kepercayaan dari pada oleh variabel Kepuasan Kerja. </a:t>
            </a:r>
            <a:endParaRPr lang="id-ID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000" dirty="0" smtClean="0"/>
              <a:t>Hasil uji </a:t>
            </a:r>
            <a:r>
              <a:rPr lang="id-ID" sz="2000" b="1" i="1" dirty="0" smtClean="0"/>
              <a:t>discriminant validity </a:t>
            </a:r>
            <a:r>
              <a:rPr lang="id-ID" sz="2000" dirty="0" smtClean="0"/>
              <a:t/>
            </a:r>
            <a:br>
              <a:rPr lang="id-ID" sz="2000" dirty="0" smtClean="0"/>
            </a:br>
            <a:endParaRPr lang="id-ID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3685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4975"/>
                <a:gridCol w="1676400"/>
                <a:gridCol w="1828800"/>
                <a:gridCol w="2024065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Kepuasan Kerja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Kesuksesan Proyek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Kenikmatan Bekerja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),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0,8214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0,742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0,8332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Keterbukaan Berbicara</a:t>
                      </a:r>
                      <a:r>
                        <a:rPr lang="id-ID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0,8744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0,7953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0,8049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Berbagi Masalah</a:t>
                      </a:r>
                      <a:r>
                        <a:rPr lang="id-ID" sz="18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0,8743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0,8926</a:t>
                      </a:r>
                      <a:endParaRPr lang="id-ID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0,8206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Investasi Emosional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0,8713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0,790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0,7951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Kebebasan Berbagi Ide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Puas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0,8275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0,749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0,7295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3114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175"/>
                <a:gridCol w="1581945"/>
                <a:gridCol w="2126060"/>
                <a:gridCol w="2126060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Kepuasan Kerja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Kesuksesan Proyek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Kesesuaian waktu (Sukses 1)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0,6700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0,79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0,6836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Kesesuaian Anggaran (Sukses 2)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0,8321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0,88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0,7822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Kesesuaian Tujuan 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Pemilik (Sukses 3 )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0,8681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0,869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0,8818</a:t>
                      </a:r>
                      <a:endParaRPr lang="id-ID" sz="18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Kepuasan Pelanggan 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(Sukses 4)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0,825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0,899</a:t>
                      </a:r>
                      <a:r>
                        <a:rPr lang="id-ID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id-ID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0,7872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8775"/>
                <a:gridCol w="1600200"/>
                <a:gridCol w="2057400"/>
                <a:gridCol w="1947865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Kepuasan Kerja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Kesuksesan Proyek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Kemampuan (Trust 1)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0,6514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0,634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0,8033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Keahlian (Trust 2)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0,7262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0,67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0,8457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Pengalaman </a:t>
                      </a: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(Trust 3)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0,8743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0,8926</a:t>
                      </a:r>
                      <a:endParaRPr lang="id-ID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0,8206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Kejujuran (Trust 4)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0,8588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0,845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0,8535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Komitmen (Trust 5)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0,7957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0,798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0,8859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Keadilan (Trust 6)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0,7763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0,7522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0,8033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Ketepatan Janji (Trust 7)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0,7227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0,7201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0,8187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Keterbukaan (Trust 8)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0,7744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0,754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0,8398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Firasat (Trust 9)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0,6959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0,641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0,741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z="2400" dirty="0" smtClean="0"/>
              <a:t>Hasil uji </a:t>
            </a:r>
            <a:r>
              <a:rPr lang="id-ID" sz="2400" i="1" dirty="0" smtClean="0"/>
              <a:t>discriminant validity</a:t>
            </a:r>
            <a:r>
              <a:rPr lang="id-ID" sz="2400" dirty="0" smtClean="0"/>
              <a:t> dan </a:t>
            </a:r>
            <a:r>
              <a:rPr lang="id-ID" sz="2400" i="1" dirty="0" smtClean="0"/>
              <a:t>composite reliability</a:t>
            </a:r>
            <a:r>
              <a:rPr lang="id-ID" sz="2400" dirty="0" smtClean="0"/>
              <a:t/>
            </a:r>
            <a:br>
              <a:rPr lang="id-ID" sz="2400" dirty="0" smtClean="0"/>
            </a:br>
            <a:endParaRPr lang="id-ID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i="1" dirty="0" smtClean="0"/>
              <a:t>Discrimant Validity </a:t>
            </a:r>
            <a:r>
              <a:rPr lang="id-ID" dirty="0" smtClean="0"/>
              <a:t>adalah dengan membandingkan nilai </a:t>
            </a:r>
            <a:r>
              <a:rPr lang="id-ID" i="1" dirty="0" smtClean="0"/>
              <a:t>square root of average variance extracted</a:t>
            </a:r>
            <a:r>
              <a:rPr lang="id-ID" dirty="0" smtClean="0"/>
              <a:t> (AVE) setiap variabel dengan korelasi antar variabel.</a:t>
            </a:r>
          </a:p>
          <a:p>
            <a:r>
              <a:rPr lang="id-ID" dirty="0" smtClean="0"/>
              <a:t> </a:t>
            </a:r>
            <a:endParaRPr lang="id-ID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3124200"/>
          <a:ext cx="7696200" cy="2263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/>
                <a:gridCol w="1280160"/>
                <a:gridCol w="1798320"/>
                <a:gridCol w="1402080"/>
                <a:gridCol w="1676400"/>
              </a:tblGrid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Variabel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AVE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i="1">
                          <a:latin typeface="Times New Roman"/>
                          <a:ea typeface="Times New Roman"/>
                          <a:cs typeface="Times New Roman"/>
                        </a:rPr>
                        <a:t>Composite Reliability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i="1">
                          <a:latin typeface="Times New Roman"/>
                          <a:ea typeface="Times New Roman"/>
                          <a:cs typeface="Times New Roman"/>
                        </a:rPr>
                        <a:t>R Square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Cronbach Alpha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8255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Kepuasan </a:t>
                      </a: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Kerja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0,7295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0,9309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0,8719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0,9071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8255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Kesuksesan Proyek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0,7438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0,9206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0,8832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0,8847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457200" indent="-3746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0,6798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0,9502</a:t>
                      </a:r>
                      <a:endParaRPr lang="id-ID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0,0000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0,9409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d-ID" b="1" dirty="0" smtClean="0"/>
              <a:t>Model struktural </a:t>
            </a:r>
            <a:endParaRPr lang="id-ID" dirty="0" smtClean="0"/>
          </a:p>
          <a:p>
            <a:r>
              <a:rPr lang="id-ID" dirty="0" smtClean="0"/>
              <a:t> Model memberikan gambaran terhadap hubungan </a:t>
            </a:r>
            <a:r>
              <a:rPr lang="id-ID" dirty="0" smtClean="0">
                <a:solidFill>
                  <a:srgbClr val="FF0000"/>
                </a:solidFill>
              </a:rPr>
              <a:t>Kepercayaan </a:t>
            </a:r>
            <a:r>
              <a:rPr lang="id-ID" dirty="0" smtClean="0"/>
              <a:t>terhadap </a:t>
            </a:r>
            <a:r>
              <a:rPr lang="id-ID" dirty="0" smtClean="0">
                <a:solidFill>
                  <a:srgbClr val="FF0000"/>
                </a:solidFill>
              </a:rPr>
              <a:t>Kesuksesan Proyek </a:t>
            </a:r>
            <a:r>
              <a:rPr lang="id-ID" dirty="0" smtClean="0"/>
              <a:t>secara </a:t>
            </a:r>
            <a:r>
              <a:rPr lang="id-ID" dirty="0" smtClean="0">
                <a:solidFill>
                  <a:srgbClr val="00B0F0"/>
                </a:solidFill>
              </a:rPr>
              <a:t>langsung </a:t>
            </a:r>
            <a:r>
              <a:rPr lang="id-ID" dirty="0" smtClean="0"/>
              <a:t>dan secara </a:t>
            </a:r>
            <a:r>
              <a:rPr lang="id-ID" dirty="0" smtClean="0">
                <a:solidFill>
                  <a:srgbClr val="00B0F0"/>
                </a:solidFill>
              </a:rPr>
              <a:t>tidak langsung </a:t>
            </a:r>
            <a:r>
              <a:rPr lang="id-ID" dirty="0" smtClean="0"/>
              <a:t>dengan melalui variabel intervensi </a:t>
            </a:r>
            <a:r>
              <a:rPr lang="id-ID" dirty="0" smtClean="0">
                <a:solidFill>
                  <a:srgbClr val="FF0000"/>
                </a:solidFill>
              </a:rPr>
              <a:t>Kepuasan Kerja.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Kepercayaan </a:t>
            </a:r>
            <a:r>
              <a:rPr lang="id-ID" dirty="0" smtClean="0"/>
              <a:t>dapat memberikan pengaruh terhadap </a:t>
            </a:r>
            <a:r>
              <a:rPr lang="id-ID" dirty="0" smtClean="0">
                <a:solidFill>
                  <a:srgbClr val="FF0000"/>
                </a:solidFill>
              </a:rPr>
              <a:t>Kepuasan Kerja </a:t>
            </a:r>
            <a:r>
              <a:rPr lang="id-ID" dirty="0" smtClean="0"/>
              <a:t>yang direleksikan oleh besarnya faktor </a:t>
            </a:r>
            <a:r>
              <a:rPr lang="id-ID" i="1" dirty="0" smtClean="0"/>
              <a:t>loading </a:t>
            </a:r>
            <a:r>
              <a:rPr lang="id-ID" dirty="0" smtClean="0"/>
              <a:t>sebesar </a:t>
            </a:r>
            <a:r>
              <a:rPr lang="id-ID" dirty="0" smtClean="0">
                <a:solidFill>
                  <a:srgbClr val="FF0000"/>
                </a:solidFill>
              </a:rPr>
              <a:t>0,934 </a:t>
            </a:r>
            <a:r>
              <a:rPr lang="id-ID" dirty="0" smtClean="0"/>
              <a:t>atau sebesar 93,40%. 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Kepercayaan</a:t>
            </a:r>
            <a:r>
              <a:rPr lang="id-ID" dirty="0" smtClean="0"/>
              <a:t> dapat memberikan pengaruh </a:t>
            </a:r>
            <a:r>
              <a:rPr lang="id-ID" dirty="0" smtClean="0">
                <a:solidFill>
                  <a:srgbClr val="00B0F0"/>
                </a:solidFill>
              </a:rPr>
              <a:t>langsung </a:t>
            </a:r>
            <a:r>
              <a:rPr lang="id-ID" dirty="0" smtClean="0"/>
              <a:t>terhadap </a:t>
            </a:r>
            <a:r>
              <a:rPr lang="id-ID" dirty="0" smtClean="0">
                <a:solidFill>
                  <a:srgbClr val="FF0000"/>
                </a:solidFill>
              </a:rPr>
              <a:t>Kesuksesan Proyek </a:t>
            </a:r>
            <a:r>
              <a:rPr lang="id-ID" dirty="0" smtClean="0"/>
              <a:t>sebesar </a:t>
            </a:r>
            <a:r>
              <a:rPr lang="id-ID" dirty="0" smtClean="0">
                <a:solidFill>
                  <a:srgbClr val="FF0000"/>
                </a:solidFill>
              </a:rPr>
              <a:t>0,340</a:t>
            </a:r>
            <a:r>
              <a:rPr lang="id-ID" dirty="0" smtClean="0"/>
              <a:t> atau 34%.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Pengaruh tidak langsung ini &gt;pengaruh langsung yaitu sebesar 0,934 x 0,614 atau sebesar 0,575. </a:t>
            </a:r>
          </a:p>
          <a:p>
            <a:r>
              <a:rPr lang="id-ID" dirty="0" smtClean="0"/>
              <a:t>Kepercayaan </a:t>
            </a:r>
            <a:r>
              <a:rPr lang="id-ID" dirty="0" smtClean="0"/>
              <a:t>akan memberikan pengaruh terhadap Kepuasan Kerja, selanjutnya keduanya secara bersamaan memberikan pengaruh yang lebih </a:t>
            </a:r>
            <a:r>
              <a:rPr lang="id-ID" dirty="0" smtClean="0"/>
              <a:t>besar terhadap </a:t>
            </a:r>
            <a:r>
              <a:rPr lang="id-ID" dirty="0" smtClean="0"/>
              <a:t>Kesuksesan Proyek. </a:t>
            </a:r>
          </a:p>
          <a:p>
            <a:r>
              <a:rPr lang="id-ID" dirty="0" smtClean="0"/>
              <a:t>Variabel </a:t>
            </a:r>
            <a:r>
              <a:rPr lang="id-ID" dirty="0" smtClean="0">
                <a:solidFill>
                  <a:srgbClr val="FF0000"/>
                </a:solidFill>
              </a:rPr>
              <a:t>Kepuasan Kerja </a:t>
            </a:r>
            <a:r>
              <a:rPr lang="id-ID" dirty="0" smtClean="0"/>
              <a:t>mampu secara mandiri memberikan pengaruh terhadap </a:t>
            </a:r>
            <a:r>
              <a:rPr lang="id-ID" dirty="0" smtClean="0">
                <a:solidFill>
                  <a:srgbClr val="FF0000"/>
                </a:solidFill>
              </a:rPr>
              <a:t>Kesuksesan Proyek </a:t>
            </a:r>
            <a:r>
              <a:rPr lang="id-ID" dirty="0" smtClean="0"/>
              <a:t>sebesar </a:t>
            </a:r>
            <a:r>
              <a:rPr lang="id-ID" dirty="0" smtClean="0">
                <a:solidFill>
                  <a:srgbClr val="FF0000"/>
                </a:solidFill>
              </a:rPr>
              <a:t>0,614 </a:t>
            </a:r>
            <a:r>
              <a:rPr lang="id-ID" dirty="0" smtClean="0"/>
              <a:t>atau </a:t>
            </a:r>
            <a:r>
              <a:rPr lang="id-ID" dirty="0" smtClean="0"/>
              <a:t>61,4%.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1352" cy="990600"/>
          </a:xfrm>
        </p:spPr>
        <p:txBody>
          <a:bodyPr>
            <a:noAutofit/>
          </a:bodyPr>
          <a:lstStyle/>
          <a:p>
            <a:r>
              <a:rPr lang="id-ID" sz="2000" dirty="0" smtClean="0"/>
              <a:t>.</a:t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sz="1800" dirty="0" smtClean="0"/>
              <a:t>Model </a:t>
            </a:r>
            <a:r>
              <a:rPr lang="id-ID" sz="1800" dirty="0" smtClean="0"/>
              <a:t>hubungan kepercayaan dan kepuasan kerja terhadap </a:t>
            </a:r>
            <a:br>
              <a:rPr lang="id-ID" sz="1800" dirty="0" smtClean="0"/>
            </a:br>
            <a:r>
              <a:rPr lang="id-ID" sz="1800" dirty="0" smtClean="0"/>
              <a:t>kesuksesam proyek</a:t>
            </a:r>
            <a:br>
              <a:rPr lang="id-ID" sz="1800" dirty="0" smtClean="0"/>
            </a:br>
            <a:endParaRPr lang="id-ID" sz="1800" dirty="0"/>
          </a:p>
        </p:txBody>
      </p:sp>
      <p:pic>
        <p:nvPicPr>
          <p:cNvPr id="4" name="Content Placeholder 3" descr="model pls.bmp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6628" t="2765" r="22698" b="11060"/>
          <a:stretch>
            <a:fillRect/>
          </a:stretch>
        </p:blipFill>
        <p:spPr>
          <a:xfrm>
            <a:off x="685800" y="1676400"/>
            <a:ext cx="80010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000" dirty="0" smtClean="0"/>
              <a:t>Analisis </a:t>
            </a:r>
            <a:r>
              <a:rPr lang="id-ID" sz="2000" i="1" dirty="0" smtClean="0"/>
              <a:t>path coefficients</a:t>
            </a:r>
            <a:r>
              <a:rPr lang="id-ID" sz="2000" dirty="0" smtClean="0"/>
              <a:t/>
            </a:r>
            <a:br>
              <a:rPr lang="id-ID" sz="2000" dirty="0" smtClean="0"/>
            </a:br>
            <a:endParaRPr lang="id-ID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175"/>
                <a:gridCol w="1219200"/>
                <a:gridCol w="1371600"/>
                <a:gridCol w="1600200"/>
                <a:gridCol w="1219200"/>
                <a:gridCol w="1185863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Original Sample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Sample Mean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Standard Deviation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Standard Error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 Statistics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latin typeface="Times New Roman"/>
                          <a:ea typeface="Times New Roman"/>
                          <a:cs typeface="Times New Roman"/>
                        </a:rPr>
                        <a:t>KEPUASAN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  <a:sym typeface="Wingdings"/>
                        </a:rPr>
                        <a:t></a:t>
                      </a:r>
                      <a:endParaRPr lang="id-ID" sz="1800" dirty="0" smtClean="0">
                        <a:latin typeface="Times New Roman"/>
                        <a:ea typeface="Times New Roman"/>
                        <a:cs typeface="Times New Roman"/>
                        <a:sym typeface="Wingding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KESUKSESAN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0,61</a:t>
                      </a:r>
                      <a:r>
                        <a:rPr lang="id-ID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0,6319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0,0846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0,0846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7,2565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KEPERCAYAAN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Wingdings"/>
                        </a:rPr>
                        <a:t></a:t>
                      </a: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KEPUASAN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0,9337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0,9329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0,0115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0,0115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81,1717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KEPERCAYAAN 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Wingdings"/>
                        </a:rPr>
                        <a:t></a:t>
                      </a:r>
                      <a:r>
                        <a:rPr lang="id-ID" sz="1800">
                          <a:latin typeface="Times New Roman"/>
                          <a:ea typeface="Times New Roman"/>
                          <a:cs typeface="Times New Roman"/>
                        </a:rPr>
                        <a:t>KESUKSESAN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r>
                        <a:rPr lang="id-ID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390</a:t>
                      </a:r>
                      <a:endParaRPr lang="id-ID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0,3247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0,0888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0,0888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3,8329</a:t>
                      </a:r>
                      <a:endParaRPr lang="id-ID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Kepercayaan  memiliki pengaruh yang signifikan terhadap Kepuasan Kerja. (</a:t>
            </a:r>
            <a:r>
              <a:rPr lang="id-ID" i="1" dirty="0" smtClean="0"/>
              <a:t>T-Statistic</a:t>
            </a:r>
            <a:r>
              <a:rPr lang="id-ID" dirty="0" smtClean="0"/>
              <a:t> sebesar 81,1717 &gt; 1,96). </a:t>
            </a:r>
          </a:p>
          <a:p>
            <a:r>
              <a:rPr lang="id-ID" dirty="0" smtClean="0"/>
              <a:t>Nilai </a:t>
            </a:r>
            <a:r>
              <a:rPr lang="id-ID" i="1" dirty="0" smtClean="0"/>
              <a:t>original sample estimate</a:t>
            </a:r>
            <a:r>
              <a:rPr lang="id-ID" dirty="0" smtClean="0"/>
              <a:t> adalah positif, yaitu sebesar 0,9337, yang menunjukkan bahwa arah hubungan antara variabel Kepercayaan dengan Kepuasan Kerja  adalah positif, dengan nilai pengaruh sebesar 93,37%. </a:t>
            </a:r>
          </a:p>
          <a:p>
            <a:r>
              <a:rPr lang="id-ID" dirty="0" smtClean="0"/>
              <a:t>Dengan demikian hipotesis 1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“Kepercayaan memiliki pengaruh yang positif signifikan terhadap Kepuasan Kerja “ dapat diterima. 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Kepercayaan  juga memiliki pengaruh yang signifikan terhadap Kesuksesan Proyek (</a:t>
            </a:r>
            <a:r>
              <a:rPr lang="id-ID" i="1" dirty="0" smtClean="0"/>
              <a:t>T-Statistic</a:t>
            </a:r>
            <a:r>
              <a:rPr lang="id-ID" dirty="0" smtClean="0"/>
              <a:t> sebesar 3,8329 &gt; 1,96). </a:t>
            </a:r>
          </a:p>
          <a:p>
            <a:r>
              <a:rPr lang="id-ID" dirty="0" smtClean="0"/>
              <a:t>Nilai </a:t>
            </a:r>
            <a:r>
              <a:rPr lang="id-ID" i="1" dirty="0" smtClean="0"/>
              <a:t>original sample estimate</a:t>
            </a:r>
            <a:r>
              <a:rPr lang="id-ID" dirty="0" smtClean="0"/>
              <a:t> adalah positif, yaitu sebesar 0,3390, yang menunjukkan bahwa arah hubungan antara variabel Kepercayaan  dengan Kesuksesan Proyek  adalah positif, dengan nilai pengaruh sebesar 33,90%. </a:t>
            </a:r>
          </a:p>
          <a:p>
            <a:r>
              <a:rPr lang="id-ID" dirty="0" smtClean="0"/>
              <a:t>Dengan demikian, maka hipotesis 2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“Kepercayaan </a:t>
            </a:r>
            <a:r>
              <a:rPr lang="id-ID" i="1" dirty="0" smtClean="0"/>
              <a:t> </a:t>
            </a:r>
            <a:r>
              <a:rPr lang="id-ID" dirty="0" smtClean="0"/>
              <a:t>memiliki pengaruh yang positif signifikan terhadap Kesuksesan Proyek” dapat diterima.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Hubungan antara variabel Kepuasan Kerja dengan Kesusksesan Proyek, (</a:t>
            </a:r>
            <a:r>
              <a:rPr lang="id-ID" i="1" dirty="0" smtClean="0"/>
              <a:t>T-Statistic</a:t>
            </a:r>
            <a:r>
              <a:rPr lang="id-ID" dirty="0" smtClean="0"/>
              <a:t> sebesar 7,2565 &gt; 1,96). </a:t>
            </a:r>
          </a:p>
          <a:p>
            <a:r>
              <a:rPr lang="id-ID" dirty="0" smtClean="0"/>
              <a:t>Nilai </a:t>
            </a:r>
            <a:r>
              <a:rPr lang="id-ID" i="1" dirty="0" smtClean="0"/>
              <a:t>original sample estimate</a:t>
            </a:r>
            <a:r>
              <a:rPr lang="id-ID" dirty="0" smtClean="0"/>
              <a:t> pada hubungan keduanya adalah positif, yaitu sebesar 0,6153, yang menunjukkan bahwa arah hubungan antara variabel Kepercayaan  dengan Kesuksesan Proyek  adalah positif, dengan nilai pengaruh sebesar 61,53%. </a:t>
            </a:r>
          </a:p>
          <a:p>
            <a:r>
              <a:rPr lang="id-ID" dirty="0" smtClean="0"/>
              <a:t>Dengan demikian, maka hipotesis 3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/>
              <a:t>“Kepuasan Kerja memiliki pengaruh yang positif signifikan terhadap Kesuksesan Proyek” dapat diterima.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b="1" dirty="0" smtClean="0"/>
              <a:t>Pembahasan</a:t>
            </a:r>
            <a:endParaRPr lang="id-ID" dirty="0" smtClean="0"/>
          </a:p>
          <a:p>
            <a:pPr marL="273050" indent="-273050"/>
            <a:r>
              <a:rPr lang="id-ID" dirty="0" smtClean="0"/>
              <a:t>Kepercayaan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id-ID" dirty="0" smtClean="0">
                <a:solidFill>
                  <a:srgbClr val="FF0000"/>
                </a:solidFill>
              </a:rPr>
              <a:t>komitmen. </a:t>
            </a:r>
          </a:p>
          <a:p>
            <a:r>
              <a:rPr lang="id-ID" dirty="0" smtClean="0"/>
              <a:t>Kepuasan kerja akan maksimal </a:t>
            </a:r>
            <a:r>
              <a:rPr lang="id-ID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id-ID" dirty="0" smtClean="0">
                <a:solidFill>
                  <a:srgbClr val="FF0000"/>
                </a:solidFill>
              </a:rPr>
              <a:t> keterbukaan berbicara </a:t>
            </a:r>
          </a:p>
          <a:p>
            <a:r>
              <a:rPr lang="id-ID" dirty="0" smtClean="0"/>
              <a:t>Kesuksesan proyek lebih signifikan dengan mengukur </a:t>
            </a:r>
            <a:r>
              <a:rPr lang="id-ID" dirty="0" smtClean="0">
                <a:solidFill>
                  <a:srgbClr val="FF0000"/>
                </a:solidFill>
              </a:rPr>
              <a:t>kepuasan pelanggan</a:t>
            </a:r>
            <a:r>
              <a:rPr lang="id-ID" dirty="0" smtClean="0"/>
              <a:t>. </a:t>
            </a:r>
          </a:p>
          <a:p>
            <a:r>
              <a:rPr lang="id-ID" dirty="0" smtClean="0"/>
              <a:t>Komitmen dan menepati janji akan membawa keberhasilan organisasi (Wood dan Dermot, 1999). </a:t>
            </a:r>
          </a:p>
          <a:p>
            <a:r>
              <a:rPr lang="id-ID" dirty="0" smtClean="0"/>
              <a:t>Pembicaraan yang terbuka akan mengurangi beban dan dapat membantu menyelesaikan masalah atau kesulitan (Mc Allister, 1995). </a:t>
            </a:r>
          </a:p>
          <a:p>
            <a:r>
              <a:rPr lang="id-ID" dirty="0" smtClean="0"/>
              <a:t>Jika pelanggan puas, maka akan terjadi pemberian pekerjaan lagi atau pengaruh positif terhadap perusahaan (Ling et al., </a:t>
            </a:r>
            <a:r>
              <a:rPr lang="id-ID" dirty="0" smtClean="0"/>
              <a:t>2008; </a:t>
            </a:r>
            <a:r>
              <a:rPr lang="id-ID" dirty="0" smtClean="0"/>
              <a:t>Woodruff dan Gradial, 1996).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KESIMPULAN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sz="2800" dirty="0" smtClean="0"/>
              <a:t>Model dapat memberikan gambaran terhadap hubungan kepercayaan , kepuasan kerja, dan kesuksesan proyek.</a:t>
            </a:r>
          </a:p>
          <a:p>
            <a:r>
              <a:rPr lang="id-ID" sz="2800" dirty="0" smtClean="0"/>
              <a:t>Kepercayaan + kepuasan kerja (efek tidak langsung)</a:t>
            </a:r>
            <a:r>
              <a:rPr lang="id-ID" sz="2800" dirty="0" smtClean="0">
                <a:sym typeface="Wingdings" pitchFamily="2" charset="2"/>
              </a:rPr>
              <a:t></a:t>
            </a:r>
            <a:r>
              <a:rPr lang="id-ID" sz="2800" dirty="0" smtClean="0"/>
              <a:t> kesuksesan proyek (faktor </a:t>
            </a:r>
            <a:r>
              <a:rPr lang="id-ID" sz="2800" i="1" dirty="0" smtClean="0"/>
              <a:t>loading</a:t>
            </a:r>
            <a:r>
              <a:rPr lang="id-ID" sz="2800" dirty="0" smtClean="0"/>
              <a:t> sebesar 0,574) </a:t>
            </a:r>
          </a:p>
          <a:p>
            <a:r>
              <a:rPr lang="id-ID" sz="2800" dirty="0" smtClean="0"/>
              <a:t>Secara langsung tanpa terbentuknya kepuasan kerja</a:t>
            </a:r>
            <a:r>
              <a:rPr lang="id-ID" sz="2800" dirty="0" smtClean="0">
                <a:sym typeface="Wingdings" pitchFamily="2" charset="2"/>
              </a:rPr>
              <a:t> kesuksesan proyek</a:t>
            </a:r>
            <a:r>
              <a:rPr lang="id-ID" sz="2800" dirty="0" smtClean="0"/>
              <a:t> (faktor </a:t>
            </a:r>
            <a:r>
              <a:rPr lang="id-ID" sz="2800" i="1" dirty="0" smtClean="0"/>
              <a:t>loading </a:t>
            </a:r>
            <a:r>
              <a:rPr lang="id-ID" sz="2800" dirty="0" smtClean="0"/>
              <a:t>sebesar 0,340). </a:t>
            </a:r>
          </a:p>
          <a:p>
            <a:r>
              <a:rPr lang="id-ID" sz="2800" dirty="0" smtClean="0"/>
              <a:t>Variabel indikator </a:t>
            </a:r>
            <a:r>
              <a:rPr lang="id-ID" sz="2800" b="1" dirty="0" smtClean="0">
                <a:solidFill>
                  <a:srgbClr val="FF0000"/>
                </a:solidFill>
              </a:rPr>
              <a:t>kepercayaan</a:t>
            </a:r>
            <a:r>
              <a:rPr lang="id-ID" sz="2800" dirty="0" smtClean="0"/>
              <a:t> </a:t>
            </a:r>
            <a:r>
              <a:rPr lang="id-ID" sz="2800" dirty="0" smtClean="0">
                <a:sym typeface="Wingdings" pitchFamily="2" charset="2"/>
              </a:rPr>
              <a:t></a:t>
            </a:r>
            <a:r>
              <a:rPr lang="id-ID" sz="2800" b="1" dirty="0" smtClean="0">
                <a:solidFill>
                  <a:srgbClr val="FF0000"/>
                </a:solidFill>
              </a:rPr>
              <a:t>komitmen </a:t>
            </a:r>
            <a:r>
              <a:rPr lang="id-ID" sz="2800" dirty="0" smtClean="0"/>
              <a:t>yang dibuat sebagai </a:t>
            </a:r>
            <a:r>
              <a:rPr lang="id-ID" sz="2800" i="1" dirty="0" smtClean="0"/>
              <a:t>integrity trust</a:t>
            </a:r>
            <a:r>
              <a:rPr lang="id-ID" sz="2800" dirty="0" smtClean="0"/>
              <a:t>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sz="2800" b="1" dirty="0" smtClean="0">
                <a:solidFill>
                  <a:srgbClr val="FF0000"/>
                </a:solidFill>
              </a:rPr>
              <a:t>Kepuasan kerja </a:t>
            </a:r>
            <a:r>
              <a:rPr lang="id-ID" sz="2800" dirty="0" smtClean="0"/>
              <a:t>secara langsung &gt;</a:t>
            </a:r>
            <a:r>
              <a:rPr lang="id-ID" sz="2800" b="1" dirty="0" smtClean="0">
                <a:solidFill>
                  <a:srgbClr val="FF0000"/>
                </a:solidFill>
              </a:rPr>
              <a:t>kesuksesan proyek </a:t>
            </a:r>
            <a:r>
              <a:rPr lang="id-ID" sz="2800" dirty="0" smtClean="0"/>
              <a:t> (faktor </a:t>
            </a:r>
            <a:r>
              <a:rPr lang="id-ID" sz="2800" i="1" dirty="0" smtClean="0"/>
              <a:t>loading</a:t>
            </a:r>
            <a:r>
              <a:rPr lang="id-ID" sz="2800" dirty="0" smtClean="0"/>
              <a:t> sebesar  0,514) yang ditentukan oleh variabel indikator </a:t>
            </a:r>
            <a:r>
              <a:rPr lang="id-ID" sz="2800" dirty="0" smtClean="0">
                <a:solidFill>
                  <a:srgbClr val="FF0000"/>
                </a:solidFill>
              </a:rPr>
              <a:t>keterbukaan berbicara </a:t>
            </a:r>
            <a:r>
              <a:rPr lang="id-ID" sz="2800" dirty="0" smtClean="0"/>
              <a:t>dan</a:t>
            </a:r>
            <a:r>
              <a:rPr lang="id-ID" sz="2800" dirty="0" smtClean="0">
                <a:solidFill>
                  <a:srgbClr val="FF0000"/>
                </a:solidFill>
              </a:rPr>
              <a:t> saling berbagi masalah </a:t>
            </a:r>
            <a:r>
              <a:rPr lang="id-ID" sz="2800" dirty="0" smtClean="0"/>
              <a:t>dengan pihak lain. </a:t>
            </a:r>
          </a:p>
          <a:p>
            <a:r>
              <a:rPr lang="id-ID" sz="2800" b="1" dirty="0" smtClean="0">
                <a:solidFill>
                  <a:srgbClr val="FF0000"/>
                </a:solidFill>
              </a:rPr>
              <a:t>Kesuksesan proyek </a:t>
            </a:r>
            <a:r>
              <a:rPr lang="id-ID" sz="2800" b="1" dirty="0" smtClean="0"/>
              <a:t> </a:t>
            </a:r>
            <a:r>
              <a:rPr lang="id-ID" sz="2800" dirty="0" smtClean="0"/>
              <a:t>secara signifikan ditentukan oleh </a:t>
            </a:r>
            <a:r>
              <a:rPr lang="id-ID" sz="2800" dirty="0" smtClean="0">
                <a:solidFill>
                  <a:srgbClr val="FF0000"/>
                </a:solidFill>
              </a:rPr>
              <a:t>kepuasan pelanggan </a:t>
            </a:r>
            <a:r>
              <a:rPr lang="id-ID" sz="2800" dirty="0" smtClean="0"/>
              <a:t>dengan faktor </a:t>
            </a:r>
            <a:r>
              <a:rPr lang="id-ID" sz="2800" i="1" dirty="0" smtClean="0"/>
              <a:t>loading </a:t>
            </a:r>
            <a:r>
              <a:rPr lang="id-ID" sz="2800" dirty="0" smtClean="0"/>
              <a:t> sebesar 0,899. </a:t>
            </a:r>
          </a:p>
          <a:p>
            <a:r>
              <a:rPr lang="id-ID" sz="2800" dirty="0" smtClean="0"/>
              <a:t>Kesimpulan </a:t>
            </a:r>
            <a:r>
              <a:rPr lang="id-ID" sz="2800" dirty="0" smtClean="0">
                <a:sym typeface="Wingdings" pitchFamily="2" charset="2"/>
              </a:rPr>
              <a:t></a:t>
            </a:r>
            <a:r>
              <a:rPr lang="id-ID" sz="2800" dirty="0" smtClean="0"/>
              <a:t>kepercayaan yang dapat dilakukan dengan membuat </a:t>
            </a:r>
            <a:r>
              <a:rPr lang="id-ID" sz="2800" dirty="0" smtClean="0">
                <a:solidFill>
                  <a:srgbClr val="0070C0"/>
                </a:solidFill>
              </a:rPr>
              <a:t>komitmen </a:t>
            </a:r>
            <a:r>
              <a:rPr lang="id-ID" sz="2800" dirty="0" smtClean="0">
                <a:solidFill>
                  <a:srgbClr val="0070C0"/>
                </a:solidFill>
              </a:rPr>
              <a:t>, keterbukaan dan saling berbagi masalah </a:t>
            </a:r>
            <a:r>
              <a:rPr lang="id-ID" sz="2800" dirty="0" smtClean="0"/>
              <a:t>akan menghasilkan </a:t>
            </a:r>
            <a:r>
              <a:rPr lang="id-ID" sz="2800" dirty="0" smtClean="0">
                <a:solidFill>
                  <a:srgbClr val="0070C0"/>
                </a:solidFill>
              </a:rPr>
              <a:t>kesuksesan proyek</a:t>
            </a:r>
            <a:r>
              <a:rPr lang="id-ID" sz="2800" dirty="0" smtClean="0"/>
              <a:t> yang ditandai dengan </a:t>
            </a:r>
            <a:r>
              <a:rPr lang="id-ID" sz="2800" dirty="0" smtClean="0">
                <a:solidFill>
                  <a:srgbClr val="0070C0"/>
                </a:solidFill>
              </a:rPr>
              <a:t>kepuasan pelanggan</a:t>
            </a:r>
            <a:r>
              <a:rPr lang="id-ID" sz="2800" dirty="0" smtClean="0"/>
              <a:t>.</a:t>
            </a:r>
          </a:p>
          <a:p>
            <a:endParaRPr lang="id-ID" sz="2400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433</TotalTime>
  <Words>2611</Words>
  <Application>Microsoft Office PowerPoint</Application>
  <PresentationFormat>On-screen Show (4:3)</PresentationFormat>
  <Paragraphs>430</Paragraphs>
  <Slides>45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Civic</vt:lpstr>
      <vt:lpstr>Microsoft Office Word Document</vt:lpstr>
      <vt:lpstr> MODEL  KEPERCAYAAN DAN KEPUASAN KERJA TERHADAP KESUKSESAN PROYEK </vt:lpstr>
      <vt:lpstr>ABSTRAK</vt:lpstr>
      <vt:lpstr>              PENDAHULUAN</vt:lpstr>
      <vt:lpstr>Slide 4</vt:lpstr>
      <vt:lpstr>Slide 5</vt:lpstr>
      <vt:lpstr>TINJAUAN PUSTAKA</vt:lpstr>
      <vt:lpstr>Slide 7</vt:lpstr>
      <vt:lpstr>Slide 8</vt:lpstr>
      <vt:lpstr>Slide 9</vt:lpstr>
      <vt:lpstr>Slide 10</vt:lpstr>
      <vt:lpstr>Slide 11</vt:lpstr>
      <vt:lpstr>Slide 12</vt:lpstr>
      <vt:lpstr>Slide 13</vt:lpstr>
      <vt:lpstr>METODOLOGI PENELITIAN</vt:lpstr>
      <vt:lpstr>Slide 15</vt:lpstr>
      <vt:lpstr>Slide 16</vt:lpstr>
      <vt:lpstr>Slide 17</vt:lpstr>
      <vt:lpstr>Slide 18</vt:lpstr>
      <vt:lpstr>Slide 19</vt:lpstr>
      <vt:lpstr>Slide 20</vt:lpstr>
      <vt:lpstr>ANALISIS DAN PEMBAHASAN</vt:lpstr>
      <vt:lpstr>Hasil uji validitas </vt:lpstr>
      <vt:lpstr>Slide 23</vt:lpstr>
      <vt:lpstr>Slide 24</vt:lpstr>
      <vt:lpstr> Hasil uji reliabilitas </vt:lpstr>
      <vt:lpstr>Model Pengukuran</vt:lpstr>
      <vt:lpstr>Slide 27</vt:lpstr>
      <vt:lpstr>Slide 28</vt:lpstr>
      <vt:lpstr>Slide 29</vt:lpstr>
      <vt:lpstr>Slide 30</vt:lpstr>
      <vt:lpstr>Slide 31</vt:lpstr>
      <vt:lpstr>Hasil uji discriminant validity  </vt:lpstr>
      <vt:lpstr>Slide 33</vt:lpstr>
      <vt:lpstr>Slide 34</vt:lpstr>
      <vt:lpstr>Hasil uji discriminant validity dan composite reliability </vt:lpstr>
      <vt:lpstr>Slide 36</vt:lpstr>
      <vt:lpstr>Slide 37</vt:lpstr>
      <vt:lpstr>.        Model hubungan kepercayaan dan kepuasan kerja terhadap  kesuksesam proyek </vt:lpstr>
      <vt:lpstr>Analisis path coefficients </vt:lpstr>
      <vt:lpstr>Slide 40</vt:lpstr>
      <vt:lpstr>Slide 41</vt:lpstr>
      <vt:lpstr>Slide 42</vt:lpstr>
      <vt:lpstr>Slide 43</vt:lpstr>
      <vt:lpstr>KESIMPULAN</vt:lpstr>
      <vt:lpstr>Slide 45</vt:lpstr>
    </vt:vector>
  </TitlesOfParts>
  <Company>Universitas Kristen Petra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MODEL  KEPERCAYAAN DAN KEPUASAN KERJA TERHADAP KESUKSESAN PROYEK </dc:title>
  <dc:creator>admin</dc:creator>
  <cp:lastModifiedBy>Aspire</cp:lastModifiedBy>
  <cp:revision>48</cp:revision>
  <dcterms:created xsi:type="dcterms:W3CDTF">2013-09-28T04:05:23Z</dcterms:created>
  <dcterms:modified xsi:type="dcterms:W3CDTF">2013-10-22T19:28:54Z</dcterms:modified>
</cp:coreProperties>
</file>