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67" r:id="rId5"/>
    <p:sldId id="268" r:id="rId6"/>
    <p:sldId id="257" r:id="rId7"/>
    <p:sldId id="258" r:id="rId8"/>
    <p:sldId id="264" r:id="rId9"/>
    <p:sldId id="261" r:id="rId10"/>
    <p:sldId id="259" r:id="rId11"/>
    <p:sldId id="260" r:id="rId12"/>
    <p:sldId id="265" r:id="rId13"/>
    <p:sldId id="262" r:id="rId14"/>
    <p:sldId id="263" r:id="rId15"/>
    <p:sldId id="266" r:id="rId16"/>
  </p:sldIdLst>
  <p:sldSz cx="12192000" cy="6858000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5EAAE-7EF8-4CEB-AC46-2A79E4BBBD2B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23E5F-D905-4ECA-9D07-84C56426C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45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23E5F-D905-4ECA-9D07-84C56426C2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81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23E5F-D905-4ECA-9D07-84C56426C2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23E5F-D905-4ECA-9D07-84C56426C2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0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3/8/2015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Family Business Summit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succession planning in family business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Eddy m. </a:t>
            </a:r>
            <a:r>
              <a:rPr lang="en-US" dirty="0" err="1" smtClean="0"/>
              <a:t>sutanto</a:t>
            </a:r>
            <a:r>
              <a:rPr lang="en-US" dirty="0" smtClean="0"/>
              <a:t> – Petra Christian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81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540914"/>
            <a:ext cx="10394707" cy="483367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8000" dirty="0" smtClean="0"/>
              <a:t>The </a:t>
            </a:r>
            <a:r>
              <a:rPr lang="en-US" sz="8000" dirty="0"/>
              <a:t>two most important issues for family businesses </a:t>
            </a:r>
            <a:r>
              <a:rPr lang="en-US" sz="8000" dirty="0" smtClean="0"/>
              <a:t> </a:t>
            </a:r>
          </a:p>
          <a:p>
            <a:pPr marL="0" indent="0" algn="ctr">
              <a:buNone/>
            </a:pPr>
            <a:r>
              <a:rPr lang="en-US" sz="8000" dirty="0" smtClean="0"/>
              <a:t>outside </a:t>
            </a:r>
            <a:r>
              <a:rPr lang="en-US" sz="8000" dirty="0"/>
              <a:t>Europe and the US </a:t>
            </a:r>
            <a:endParaRPr lang="en-US" sz="8000" dirty="0" smtClean="0"/>
          </a:p>
          <a:p>
            <a:pPr marL="0" indent="0" algn="ctr">
              <a:buNone/>
            </a:pPr>
            <a:r>
              <a:rPr lang="en-US" sz="8000" dirty="0" smtClean="0"/>
              <a:t>are </a:t>
            </a:r>
            <a:r>
              <a:rPr lang="en-US" sz="8000" dirty="0"/>
              <a:t>to do with ownership design and succession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6199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9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605308"/>
            <a:ext cx="10394707" cy="4769278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/>
              <a:t>succession is very challenging </a:t>
            </a:r>
            <a:endParaRPr lang="en-US" sz="4400" dirty="0" smtClean="0"/>
          </a:p>
          <a:p>
            <a:pPr marL="0" indent="0" algn="ctr">
              <a:buNone/>
            </a:pPr>
            <a:r>
              <a:rPr lang="en-US" sz="4400" dirty="0" smtClean="0"/>
              <a:t>for </a:t>
            </a:r>
            <a:r>
              <a:rPr lang="en-US" sz="4400" dirty="0"/>
              <a:t>business </a:t>
            </a:r>
            <a:r>
              <a:rPr lang="en-US" sz="4400" dirty="0" smtClean="0"/>
              <a:t>families</a:t>
            </a:r>
          </a:p>
          <a:p>
            <a:pPr marL="0" indent="0" algn="ctr">
              <a:buNone/>
            </a:pPr>
            <a:r>
              <a:rPr lang="en-US" sz="4400" dirty="0" smtClean="0"/>
              <a:t>regardless </a:t>
            </a:r>
            <a:r>
              <a:rPr lang="en-US" sz="4400" dirty="0"/>
              <a:t>of its size, country and </a:t>
            </a:r>
            <a:r>
              <a:rPr lang="en-US" sz="4400" dirty="0" smtClean="0"/>
              <a:t>culture</a:t>
            </a:r>
            <a:endParaRPr lang="en-US" sz="4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49576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15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Research Findings : INSEAD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654824"/>
          </a:xfrm>
        </p:spPr>
        <p:txBody>
          <a:bodyPr>
            <a:normAutofit fontScale="62500" lnSpcReduction="20000"/>
          </a:bodyPr>
          <a:lstStyle/>
          <a:p>
            <a:r>
              <a:rPr lang="en-US" sz="5800" dirty="0"/>
              <a:t>In China, the average private firm is not even 20 years old, </a:t>
            </a:r>
          </a:p>
          <a:p>
            <a:r>
              <a:rPr lang="en-US" sz="5800" dirty="0"/>
              <a:t>In Indian families at the helm of some of the world’s biggest conglomerates are already looking to transfer their wealth to second and third generations.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160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734096"/>
            <a:ext cx="10394707" cy="4640489"/>
          </a:xfrm>
        </p:spPr>
        <p:txBody>
          <a:bodyPr>
            <a:normAutofit/>
          </a:bodyPr>
          <a:lstStyle/>
          <a:p>
            <a:r>
              <a:rPr lang="en-US" sz="4800" dirty="0"/>
              <a:t>In Europe, </a:t>
            </a:r>
            <a:r>
              <a:rPr lang="en-US" sz="4800" dirty="0" smtClean="0"/>
              <a:t>some </a:t>
            </a:r>
            <a:r>
              <a:rPr lang="en-US" sz="4800" dirty="0"/>
              <a:t>established family enterprises have been working for over 100 years to keep the family and the business moving forward together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907" y="4148942"/>
            <a:ext cx="213360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7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SUCCESSION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837766"/>
            <a:ext cx="10394707" cy="4331214"/>
          </a:xfrm>
        </p:spPr>
        <p:txBody>
          <a:bodyPr>
            <a:normAutofit/>
          </a:bodyPr>
          <a:lstStyle/>
          <a:p>
            <a:r>
              <a:rPr lang="en-US" sz="3600" dirty="0"/>
              <a:t>Slightly more than half of </a:t>
            </a:r>
            <a:r>
              <a:rPr lang="en-US" sz="3600" dirty="0" smtClean="0"/>
              <a:t>multi owner </a:t>
            </a:r>
            <a:r>
              <a:rPr lang="en-US" sz="3600" dirty="0"/>
              <a:t>firms don’t have a signed, documented succession plan in place.</a:t>
            </a:r>
          </a:p>
          <a:p>
            <a:r>
              <a:rPr lang="en-US" sz="3600" dirty="0" smtClean="0"/>
              <a:t>79</a:t>
            </a:r>
            <a:r>
              <a:rPr lang="en-US" sz="3600" dirty="0"/>
              <a:t>% of firm owners say succession planning will be a significant issue for their firm within the next 10 </a:t>
            </a:r>
            <a:r>
              <a:rPr lang="en-US" sz="3600" dirty="0" smtClean="0"/>
              <a:t>years.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683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463639"/>
            <a:ext cx="10394707" cy="542200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3600" dirty="0" smtClean="0"/>
              <a:t>44% multi owner </a:t>
            </a:r>
            <a:r>
              <a:rPr lang="en-US" sz="3600" dirty="0"/>
              <a:t>firms either are discussing a merger, acquisition, or sale or are planning to do so in the next two years, </a:t>
            </a:r>
            <a:endParaRPr lang="en-US" sz="3600" dirty="0" smtClean="0"/>
          </a:p>
          <a:p>
            <a:r>
              <a:rPr lang="en-US" sz="3600" dirty="0" smtClean="0"/>
              <a:t>Among </a:t>
            </a:r>
            <a:r>
              <a:rPr lang="en-US" sz="3600" dirty="0"/>
              <a:t>sole proprietors, only 6% have practice continuation agreements (PCAs), the first step in succession planning, in place</a:t>
            </a:r>
            <a:r>
              <a:rPr lang="en-US" sz="3600" dirty="0" smtClean="0"/>
              <a:t>.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2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an important risk management area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It’s critical Having one foot today and one foot in tomorrow </a:t>
            </a:r>
          </a:p>
          <a:p>
            <a:r>
              <a:rPr lang="en-US" sz="3200" dirty="0"/>
              <a:t>Without succession planning, an organization's future viability is at </a:t>
            </a:r>
            <a:r>
              <a:rPr lang="en-US" sz="3200" dirty="0" smtClean="0"/>
              <a:t>risk</a:t>
            </a:r>
          </a:p>
          <a:p>
            <a:r>
              <a:rPr lang="en-US" sz="3200" dirty="0"/>
              <a:t>It also reinforces leadership behaviors</a:t>
            </a:r>
          </a:p>
        </p:txBody>
      </p:sp>
    </p:spTree>
    <p:extLst>
      <p:ext uri="{BB962C8B-B14F-4D97-AF65-F5344CB8AC3E}">
        <p14:creationId xmlns:p14="http://schemas.microsoft.com/office/powerpoint/2010/main" val="348028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4375597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Challenges </a:t>
            </a:r>
            <a:endParaRPr lang="en-US" sz="9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754" y="3586901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28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Succession plans often conceptual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7836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More immediate concerns</a:t>
            </a:r>
          </a:p>
          <a:p>
            <a:r>
              <a:rPr lang="en-US" sz="3600" dirty="0" smtClean="0"/>
              <a:t>a </a:t>
            </a:r>
            <a:r>
              <a:rPr lang="en-US" sz="3600" dirty="0"/>
              <a:t>lot like preparing to sell your </a:t>
            </a:r>
            <a:r>
              <a:rPr lang="en-US" sz="3600" dirty="0" smtClean="0"/>
              <a:t>house</a:t>
            </a:r>
          </a:p>
          <a:p>
            <a:r>
              <a:rPr lang="en-US" sz="3600" dirty="0"/>
              <a:t>most firms are missing out on one key aspect of succession planning by not having formal written requirements for new </a:t>
            </a:r>
            <a:r>
              <a:rPr lang="en-US" sz="3600" dirty="0" smtClean="0"/>
              <a:t>owners</a:t>
            </a:r>
            <a:endParaRPr lang="en-US" sz="36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3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83336"/>
            <a:ext cx="10396882" cy="1780060"/>
          </a:xfrm>
        </p:spPr>
        <p:txBody>
          <a:bodyPr>
            <a:normAutofit fontScale="90000"/>
          </a:bodyPr>
          <a:lstStyle/>
          <a:p>
            <a:r>
              <a:rPr lang="en-US" dirty="0"/>
              <a:t>HESITANCE ON GROOMING SUCCESSORS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481070"/>
            <a:ext cx="10394707" cy="3893515"/>
          </a:xfrm>
        </p:spPr>
        <p:txBody>
          <a:bodyPr/>
          <a:lstStyle/>
          <a:p>
            <a:r>
              <a:rPr lang="en-US" sz="3600" dirty="0" smtClean="0"/>
              <a:t>42% - a </a:t>
            </a:r>
            <a:r>
              <a:rPr lang="en-US" sz="3600" dirty="0"/>
              <a:t>lack of confidence in the leadership ability of </a:t>
            </a:r>
            <a:r>
              <a:rPr lang="en-US" sz="3600" dirty="0" smtClean="0"/>
              <a:t>emerging successors</a:t>
            </a:r>
          </a:p>
          <a:p>
            <a:r>
              <a:rPr lang="en-US" sz="3600" dirty="0"/>
              <a:t>A lack of understanding of the talent within an organization</a:t>
            </a:r>
            <a:endParaRPr lang="en-US" sz="36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489398"/>
            <a:ext cx="10394707" cy="4885188"/>
          </a:xfrm>
        </p:spPr>
        <p:txBody>
          <a:bodyPr/>
          <a:lstStyle/>
          <a:p>
            <a:r>
              <a:rPr lang="en-US" sz="4400" dirty="0"/>
              <a:t>A lack of adequate </a:t>
            </a:r>
            <a:r>
              <a:rPr lang="en-US" sz="4400" dirty="0" smtClean="0"/>
              <a:t>coaching, mentoring </a:t>
            </a:r>
            <a:r>
              <a:rPr lang="en-US" sz="4400" dirty="0"/>
              <a:t>and </a:t>
            </a:r>
            <a:r>
              <a:rPr lang="en-US" sz="4400" dirty="0" smtClean="0"/>
              <a:t>training</a:t>
            </a:r>
            <a:endParaRPr lang="en-US" sz="4400" dirty="0"/>
          </a:p>
          <a:p>
            <a:r>
              <a:rPr lang="en-US" sz="4400" dirty="0"/>
              <a:t>A lack of integration with performance management and leadership development </a:t>
            </a:r>
            <a:endParaRPr lang="en-US" sz="4400" dirty="0" smtClean="0"/>
          </a:p>
          <a:p>
            <a:r>
              <a:rPr lang="en-US" sz="4400" dirty="0" smtClean="0"/>
              <a:t>A </a:t>
            </a:r>
            <a:r>
              <a:rPr lang="en-US" sz="4400" dirty="0"/>
              <a:t>lack of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2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4517265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Tips for yours</a:t>
            </a:r>
            <a:endParaRPr lang="en-US" sz="9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02" y="3602865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5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811370"/>
            <a:ext cx="10394707" cy="456321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4800" dirty="0" smtClean="0"/>
              <a:t> Write </a:t>
            </a:r>
            <a:r>
              <a:rPr lang="en-US" sz="4800" dirty="0"/>
              <a:t>a three-year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800" dirty="0" smtClean="0"/>
              <a:t> Know </a:t>
            </a:r>
            <a:r>
              <a:rPr lang="en-US" sz="4800" dirty="0"/>
              <a:t>your exit strategies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800" dirty="0" smtClean="0"/>
              <a:t> Develop </a:t>
            </a:r>
            <a:r>
              <a:rPr lang="en-US" sz="4800" dirty="0"/>
              <a:t>your </a:t>
            </a:r>
            <a:r>
              <a:rPr lang="en-US" sz="4800" dirty="0" smtClean="0"/>
              <a:t>successors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800" dirty="0" smtClean="0"/>
              <a:t> a </a:t>
            </a:r>
            <a:r>
              <a:rPr lang="en-US" sz="4800" dirty="0"/>
              <a:t>talent-focused mind-set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5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45043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nurturing future leaders earlier </a:t>
            </a:r>
            <a:r>
              <a:rPr lang="en-US" dirty="0" smtClean="0"/>
              <a:t>creates </a:t>
            </a:r>
            <a:r>
              <a:rPr lang="en-US" dirty="0"/>
              <a:t>a competitive </a:t>
            </a:r>
            <a:r>
              <a:rPr lang="en-US" dirty="0" smtClean="0"/>
              <a:t>advantage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17" y="3840385"/>
            <a:ext cx="306705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70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7180</TotalTime>
  <Words>366</Words>
  <Application>Microsoft Office PowerPoint</Application>
  <PresentationFormat>Widescreen</PresentationFormat>
  <Paragraphs>42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Impact</vt:lpstr>
      <vt:lpstr>Main Event</vt:lpstr>
      <vt:lpstr>Challenges of succession planning in family business</vt:lpstr>
      <vt:lpstr>PowerPoint Presentation</vt:lpstr>
      <vt:lpstr>PowerPoint Presentation</vt:lpstr>
      <vt:lpstr>Research Findings : INSEAD</vt:lpstr>
      <vt:lpstr>PowerPoint Presentation</vt:lpstr>
      <vt:lpstr>SUCCESSION SURVEY</vt:lpstr>
      <vt:lpstr>PowerPoint Presentation</vt:lpstr>
      <vt:lpstr>an important risk management area</vt:lpstr>
      <vt:lpstr>Challenges </vt:lpstr>
      <vt:lpstr>Succession plans often conceptual</vt:lpstr>
      <vt:lpstr>HESITANCE ON GROOMING SUCCESSORS </vt:lpstr>
      <vt:lpstr>PowerPoint Presentation</vt:lpstr>
      <vt:lpstr>Tips for yours</vt:lpstr>
      <vt:lpstr>PowerPoint Presentation</vt:lpstr>
      <vt:lpstr>nurturing future leaders earlier creates a competitive advantage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Challlenges of succession planning in family business</dc:title>
  <dc:creator>-</dc:creator>
  <cp:lastModifiedBy>-</cp:lastModifiedBy>
  <cp:revision>17</cp:revision>
  <cp:lastPrinted>2015-08-02T23:26:52Z</cp:lastPrinted>
  <dcterms:created xsi:type="dcterms:W3CDTF">2015-07-29T00:11:36Z</dcterms:created>
  <dcterms:modified xsi:type="dcterms:W3CDTF">2015-08-02T23:52:30Z</dcterms:modified>
</cp:coreProperties>
</file>